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9" r:id="rId1"/>
  </p:sldMasterIdLst>
  <p:notesMasterIdLst>
    <p:notesMasterId r:id="rId60"/>
  </p:notesMasterIdLst>
  <p:sldIdLst>
    <p:sldId id="257" r:id="rId2"/>
    <p:sldId id="258" r:id="rId3"/>
    <p:sldId id="374" r:id="rId4"/>
    <p:sldId id="375" r:id="rId5"/>
    <p:sldId id="376" r:id="rId6"/>
    <p:sldId id="377" r:id="rId7"/>
    <p:sldId id="378" r:id="rId8"/>
    <p:sldId id="379" r:id="rId9"/>
    <p:sldId id="380" r:id="rId10"/>
    <p:sldId id="381" r:id="rId11"/>
    <p:sldId id="382" r:id="rId12"/>
    <p:sldId id="804" r:id="rId13"/>
    <p:sldId id="383" r:id="rId14"/>
    <p:sldId id="384" r:id="rId15"/>
    <p:sldId id="385" r:id="rId16"/>
    <p:sldId id="386" r:id="rId17"/>
    <p:sldId id="387" r:id="rId18"/>
    <p:sldId id="388" r:id="rId19"/>
    <p:sldId id="805" r:id="rId20"/>
    <p:sldId id="389" r:id="rId21"/>
    <p:sldId id="806" r:id="rId22"/>
    <p:sldId id="393" r:id="rId23"/>
    <p:sldId id="390" r:id="rId24"/>
    <p:sldId id="391" r:id="rId25"/>
    <p:sldId id="399" r:id="rId26"/>
    <p:sldId id="807" r:id="rId27"/>
    <p:sldId id="395" r:id="rId28"/>
    <p:sldId id="809" r:id="rId29"/>
    <p:sldId id="810" r:id="rId30"/>
    <p:sldId id="409" r:id="rId31"/>
    <p:sldId id="815" r:id="rId32"/>
    <p:sldId id="816" r:id="rId33"/>
    <p:sldId id="400" r:id="rId34"/>
    <p:sldId id="401" r:id="rId35"/>
    <p:sldId id="402" r:id="rId36"/>
    <p:sldId id="403" r:id="rId37"/>
    <p:sldId id="404" r:id="rId38"/>
    <p:sldId id="405" r:id="rId39"/>
    <p:sldId id="398" r:id="rId40"/>
    <p:sldId id="973" r:id="rId41"/>
    <p:sldId id="817" r:id="rId42"/>
    <p:sldId id="820" r:id="rId43"/>
    <p:sldId id="397" r:id="rId44"/>
    <p:sldId id="407" r:id="rId45"/>
    <p:sldId id="826" r:id="rId46"/>
    <p:sldId id="821" r:id="rId47"/>
    <p:sldId id="417" r:id="rId48"/>
    <p:sldId id="418" r:id="rId49"/>
    <p:sldId id="419" r:id="rId50"/>
    <p:sldId id="420" r:id="rId51"/>
    <p:sldId id="421" r:id="rId52"/>
    <p:sldId id="422" r:id="rId53"/>
    <p:sldId id="822" r:id="rId54"/>
    <p:sldId id="819" r:id="rId55"/>
    <p:sldId id="408" r:id="rId56"/>
    <p:sldId id="412" r:id="rId57"/>
    <p:sldId id="413" r:id="rId58"/>
    <p:sldId id="974" r:id="rId59"/>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08" d="100"/>
          <a:sy n="108" d="100"/>
        </p:scale>
        <p:origin x="126" y="1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ACF5BF27-2360-4B56-84CC-AE6A7B79C057}" type="datetimeFigureOut">
              <a:rPr lang="en-US" smtClean="0"/>
              <a:t>11/13/2019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965B466F-4FAD-4C1E-98C1-ABDF7E9F27A7}" type="slidenum">
              <a:rPr lang="en-US" smtClean="0"/>
              <a:t>‹#›</a:t>
            </a:fld>
            <a:endParaRPr lang="en-US"/>
          </a:p>
        </p:txBody>
      </p:sp>
    </p:spTree>
    <p:extLst>
      <p:ext uri="{BB962C8B-B14F-4D97-AF65-F5344CB8AC3E}">
        <p14:creationId xmlns:p14="http://schemas.microsoft.com/office/powerpoint/2010/main" val="2586570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3065eb6ad_0_255: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3065eb6ad_0_255:notes"/>
          <p:cNvSpPr txBox="1">
            <a:spLocks noGrp="1"/>
          </p:cNvSpPr>
          <p:nvPr>
            <p:ph type="body" idx="1"/>
          </p:nvPr>
        </p:nvSpPr>
        <p:spPr>
          <a:xfrm>
            <a:off x="797628" y="4868410"/>
            <a:ext cx="6381022" cy="4612176"/>
          </a:xfrm>
          <a:prstGeom prst="rect">
            <a:avLst/>
          </a:prstGeom>
        </p:spPr>
        <p:txBody>
          <a:bodyPr spcFirstLastPara="1" wrap="square" lIns="104104" tIns="104104" rIns="104104" bIns="104104" anchor="t" anchorCtr="0">
            <a:no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431ceaaa40_0_225: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9" name="Google Shape;1059;g431ceaaa40_0_225: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060" name="Google Shape;1060;g431ceaaa40_0_225: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10</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431ceaaa40_0_233: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g431ceaaa40_0_233: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069" name="Google Shape;1069;g431ceaaa40_0_233: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11</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97628" y="4868410"/>
            <a:ext cx="6381022" cy="4612176"/>
          </a:xfrm>
          <a:prstGeom prst="rect">
            <a:avLst/>
          </a:prstGeom>
        </p:spPr>
        <p:txBody>
          <a:bodyPr spcFirstLastPara="1" wrap="square" lIns="104104" tIns="104104" rIns="104104" bIns="104104" anchor="t" anchorCtr="0">
            <a:noAutofit/>
          </a:bodyPr>
          <a:lstStyle/>
          <a:p>
            <a:endParaRPr/>
          </a:p>
        </p:txBody>
      </p:sp>
    </p:spTree>
    <p:extLst>
      <p:ext uri="{BB962C8B-B14F-4D97-AF65-F5344CB8AC3E}">
        <p14:creationId xmlns:p14="http://schemas.microsoft.com/office/powerpoint/2010/main" val="3532283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431ceaaa40_0_240: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6" name="Google Shape;1076;g431ceaaa40_0_240: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077" name="Google Shape;1077;g431ceaaa40_0_240: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13</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431ceaaa40_0_247: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4" name="Google Shape;1084;g431ceaaa40_0_247: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085" name="Google Shape;1085;g431ceaaa40_0_247: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14</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431ceaaa40_0_254: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2" name="Google Shape;1092;g431ceaaa40_0_254: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093" name="Google Shape;1093;g431ceaaa40_0_254: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15</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31ceaaa40_0_261: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31ceaaa40_0_261: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101" name="Google Shape;1101;g431ceaaa40_0_261: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16</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431ceaaa40_0_268: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8" name="Google Shape;1108;g431ceaaa40_0_268: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109" name="Google Shape;1109;g431ceaaa40_0_268: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17</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431ceaaa40_0_275: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6" name="Google Shape;1116;g431ceaaa40_0_275: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117" name="Google Shape;1117;g431ceaaa40_0_275: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18</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97628" y="4868410"/>
            <a:ext cx="6381022" cy="4612176"/>
          </a:xfrm>
          <a:prstGeom prst="rect">
            <a:avLst/>
          </a:prstGeom>
        </p:spPr>
        <p:txBody>
          <a:bodyPr spcFirstLastPara="1" wrap="square" lIns="104104" tIns="104104" rIns="104104" bIns="104104" anchor="t" anchorCtr="0">
            <a:noAutofit/>
          </a:bodyPr>
          <a:lstStyle/>
          <a:p>
            <a:endParaRPr/>
          </a:p>
        </p:txBody>
      </p:sp>
    </p:spTree>
    <p:extLst>
      <p:ext uri="{BB962C8B-B14F-4D97-AF65-F5344CB8AC3E}">
        <p14:creationId xmlns:p14="http://schemas.microsoft.com/office/powerpoint/2010/main" val="3326294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204415f2c_1_16: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g4204415f2c_1_16:notes"/>
          <p:cNvSpPr txBox="1">
            <a:spLocks noGrp="1"/>
          </p:cNvSpPr>
          <p:nvPr>
            <p:ph type="body" idx="1"/>
          </p:nvPr>
        </p:nvSpPr>
        <p:spPr>
          <a:xfrm>
            <a:off x="798132" y="4869247"/>
            <a:ext cx="6380014" cy="4611758"/>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91" name="Google Shape;91;g4204415f2c_1_16:notes"/>
          <p:cNvSpPr txBox="1">
            <a:spLocks noGrp="1"/>
          </p:cNvSpPr>
          <p:nvPr>
            <p:ph type="sldNum" idx="12"/>
          </p:nvPr>
        </p:nvSpPr>
        <p:spPr>
          <a:xfrm>
            <a:off x="4518129" y="9734306"/>
            <a:ext cx="3456891" cy="512884"/>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2</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431ceaaa40_0_282: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4" name="Google Shape;1124;g431ceaaa40_0_282: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Times"/>
              <a:ea typeface="Times"/>
              <a:cs typeface="Times"/>
              <a:sym typeface="Times"/>
            </a:endParaRPr>
          </a:p>
        </p:txBody>
      </p:sp>
      <p:sp>
        <p:nvSpPr>
          <p:cNvPr id="1125" name="Google Shape;1125;g431ceaaa40_0_282: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500" kern="0">
                <a:solidFill>
                  <a:srgbClr val="000000"/>
                </a:solidFill>
                <a:latin typeface="Times"/>
                <a:ea typeface="Times"/>
                <a:cs typeface="Times"/>
                <a:sym typeface="Times"/>
              </a:rPr>
              <a:pPr defTabSz="984978">
                <a:buClr>
                  <a:srgbClr val="000000"/>
                </a:buClr>
                <a:defRPr/>
              </a:pPr>
              <a:t>20</a:t>
            </a:fld>
            <a:endParaRPr sz="1500" kern="0">
              <a:solidFill>
                <a:srgbClr val="000000"/>
              </a:solidFill>
              <a:latin typeface="Times"/>
              <a:ea typeface="Times"/>
              <a:cs typeface="Times"/>
              <a:sym typeface="Time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431ceaaa40_0_311: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7" name="Google Shape;1157;g431ceaaa40_0_311: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158" name="Google Shape;1158;g431ceaaa40_0_311: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22</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431ceaaa40_0_289: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2" name="Google Shape;1132;g431ceaaa40_0_289: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133" name="Google Shape;1133;g431ceaaa40_0_289: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23</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431ceaaa40_0_297: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1" name="Google Shape;1141;g431ceaaa40_0_297: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142" name="Google Shape;1142;g431ceaaa40_0_297: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24</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431ceaaa40_0_353: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7" name="Google Shape;1207;g431ceaaa40_0_353: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208" name="Google Shape;1208;g431ceaaa40_0_353: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25</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41953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97628" y="4868410"/>
            <a:ext cx="6381022" cy="4612176"/>
          </a:xfrm>
          <a:prstGeom prst="rect">
            <a:avLst/>
          </a:prstGeom>
        </p:spPr>
        <p:txBody>
          <a:bodyPr spcFirstLastPara="1" wrap="square" lIns="104104" tIns="104104" rIns="104104" bIns="104104" anchor="t" anchorCtr="0">
            <a:noAutofit/>
          </a:bodyPr>
          <a:lstStyle/>
          <a:p>
            <a:endParaRPr/>
          </a:p>
        </p:txBody>
      </p:sp>
    </p:spTree>
    <p:extLst>
      <p:ext uri="{BB962C8B-B14F-4D97-AF65-F5344CB8AC3E}">
        <p14:creationId xmlns:p14="http://schemas.microsoft.com/office/powerpoint/2010/main" val="3557766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431ceaaa40_0_325: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3" name="Google Shape;1173;g431ceaaa40_0_325: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174" name="Google Shape;1174;g431ceaaa40_0_325: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27</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769938"/>
            <a:ext cx="6834188" cy="3843337"/>
          </a:xfrm>
        </p:spPr>
      </p:sp>
      <p:sp>
        <p:nvSpPr>
          <p:cNvPr id="3" name="Notes Placeholder 2"/>
          <p:cNvSpPr>
            <a:spLocks noGrp="1"/>
          </p:cNvSpPr>
          <p:nvPr>
            <p:ph type="body" idx="1"/>
          </p:nvPr>
        </p:nvSpPr>
        <p:spPr/>
        <p:txBody>
          <a:bodyPr/>
          <a:lstStyle/>
          <a:p>
            <a:r>
              <a:rPr lang="en-US" dirty="0"/>
              <a:t>What are we trying to prove?  The AUTENTICITY of the SENDER.  What does the sender have that no one else does?  Sender’s private key.  Why must what’s encrypted be meaningless to an attacker?  Because anyone with the sender’s public key can decrypt it.  Remember, this is not about privacy.  The sender just needs something to encrypt with its private key.  If the Sender’s public key can decrypt, it CAN ONLY have been encrypted with the sender’s private key, which proves it came from the sender.</a:t>
            </a:r>
          </a:p>
        </p:txBody>
      </p:sp>
    </p:spTree>
    <p:extLst>
      <p:ext uri="{BB962C8B-B14F-4D97-AF65-F5344CB8AC3E}">
        <p14:creationId xmlns:p14="http://schemas.microsoft.com/office/powerpoint/2010/main" val="1260553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431ceaaa40_0_418: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g431ceaaa40_0_418: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284" name="Google Shape;1284;g431ceaaa40_0_418: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30</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51512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431ceaaa40_0_361:notes"/>
          <p:cNvSpPr txBox="1">
            <a:spLocks noGrp="1"/>
          </p:cNvSpPr>
          <p:nvPr>
            <p:ph type="body" idx="1"/>
          </p:nvPr>
        </p:nvSpPr>
        <p:spPr>
          <a:xfrm>
            <a:off x="798132" y="4869246"/>
            <a:ext cx="6379975" cy="4611840"/>
          </a:xfrm>
          <a:prstGeom prst="rect">
            <a:avLst/>
          </a:prstGeom>
        </p:spPr>
        <p:txBody>
          <a:bodyPr spcFirstLastPara="1" wrap="square" lIns="104104" tIns="104104" rIns="104104" bIns="104104" anchor="t" anchorCtr="0">
            <a:noAutofit/>
          </a:bodyPr>
          <a:lstStyle/>
          <a:p>
            <a:endParaRPr/>
          </a:p>
        </p:txBody>
      </p:sp>
      <p:sp>
        <p:nvSpPr>
          <p:cNvPr id="1216" name="Google Shape;1216;g431ceaaa40_0_361: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2468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436860d5a7_0_277: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g436860d5a7_0_277: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lt1"/>
              </a:solidFill>
              <a:latin typeface="Times"/>
              <a:ea typeface="Times"/>
              <a:cs typeface="Times"/>
              <a:sym typeface="Times"/>
            </a:endParaRPr>
          </a:p>
        </p:txBody>
      </p:sp>
      <p:sp>
        <p:nvSpPr>
          <p:cNvPr id="1002" name="Google Shape;1002;g436860d5a7_0_277: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500" kern="0">
                <a:solidFill>
                  <a:srgbClr val="000000"/>
                </a:solidFill>
                <a:latin typeface="Times"/>
                <a:ea typeface="Times"/>
                <a:cs typeface="Times"/>
                <a:sym typeface="Times"/>
              </a:rPr>
              <a:pPr defTabSz="984978">
                <a:buClr>
                  <a:srgbClr val="000000"/>
                </a:buClr>
                <a:defRPr/>
              </a:pPr>
              <a:t>3</a:t>
            </a:fld>
            <a:endParaRPr sz="1500" kern="0">
              <a:solidFill>
                <a:srgbClr val="000000"/>
              </a:solidFill>
              <a:latin typeface="Times"/>
              <a:ea typeface="Times"/>
              <a:cs typeface="Times"/>
              <a:sym typeface="Time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431ceaaa40_0_367:notes"/>
          <p:cNvSpPr txBox="1">
            <a:spLocks noGrp="1"/>
          </p:cNvSpPr>
          <p:nvPr>
            <p:ph type="body" idx="1"/>
          </p:nvPr>
        </p:nvSpPr>
        <p:spPr>
          <a:xfrm>
            <a:off x="798132" y="4869246"/>
            <a:ext cx="6379975" cy="4611840"/>
          </a:xfrm>
          <a:prstGeom prst="rect">
            <a:avLst/>
          </a:prstGeom>
        </p:spPr>
        <p:txBody>
          <a:bodyPr spcFirstLastPara="1" wrap="square" lIns="104104" tIns="104104" rIns="104104" bIns="104104" anchor="t" anchorCtr="0">
            <a:noAutofit/>
          </a:bodyPr>
          <a:lstStyle/>
          <a:p>
            <a:endParaRPr/>
          </a:p>
        </p:txBody>
      </p:sp>
      <p:sp>
        <p:nvSpPr>
          <p:cNvPr id="1223" name="Google Shape;1223;g431ceaaa40_0_367: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1260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431ceaaa40_0_373: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0" name="Google Shape;1230;g431ceaaa40_0_373: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r>
              <a:rPr lang="en" sz="1400">
                <a:solidFill>
                  <a:schemeClr val="dk1"/>
                </a:solidFill>
                <a:latin typeface="Times"/>
                <a:ea typeface="Times"/>
                <a:cs typeface="Times"/>
                <a:sym typeface="Times"/>
              </a:rPr>
              <a:t>Y </a:t>
            </a:r>
            <a:endParaRPr/>
          </a:p>
        </p:txBody>
      </p:sp>
      <p:sp>
        <p:nvSpPr>
          <p:cNvPr id="1231" name="Google Shape;1231;g431ceaaa40_0_373: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500" kern="0">
                <a:solidFill>
                  <a:srgbClr val="000000"/>
                </a:solidFill>
                <a:latin typeface="Times"/>
                <a:ea typeface="Times"/>
                <a:cs typeface="Times"/>
                <a:sym typeface="Times"/>
              </a:rPr>
              <a:pPr defTabSz="984978">
                <a:buClr>
                  <a:srgbClr val="000000"/>
                </a:buClr>
                <a:defRPr/>
              </a:pPr>
              <a:t>35</a:t>
            </a:fld>
            <a:endParaRPr sz="1500" kern="0">
              <a:solidFill>
                <a:srgbClr val="000000"/>
              </a:solidFill>
              <a:latin typeface="Times"/>
              <a:ea typeface="Times"/>
              <a:cs typeface="Times"/>
              <a:sym typeface="Times"/>
            </a:endParaRPr>
          </a:p>
        </p:txBody>
      </p:sp>
    </p:spTree>
    <p:extLst>
      <p:ext uri="{BB962C8B-B14F-4D97-AF65-F5344CB8AC3E}">
        <p14:creationId xmlns:p14="http://schemas.microsoft.com/office/powerpoint/2010/main" val="2100858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431ceaaa40_0_380:notes"/>
          <p:cNvSpPr txBox="1">
            <a:spLocks noGrp="1"/>
          </p:cNvSpPr>
          <p:nvPr>
            <p:ph type="body" idx="1"/>
          </p:nvPr>
        </p:nvSpPr>
        <p:spPr>
          <a:xfrm>
            <a:off x="798132" y="4869246"/>
            <a:ext cx="6379975" cy="4611840"/>
          </a:xfrm>
          <a:prstGeom prst="rect">
            <a:avLst/>
          </a:prstGeom>
        </p:spPr>
        <p:txBody>
          <a:bodyPr spcFirstLastPara="1" wrap="square" lIns="104104" tIns="104104" rIns="104104" bIns="104104" anchor="t" anchorCtr="0">
            <a:noAutofit/>
          </a:bodyPr>
          <a:lstStyle/>
          <a:p>
            <a:endParaRPr/>
          </a:p>
        </p:txBody>
      </p:sp>
      <p:sp>
        <p:nvSpPr>
          <p:cNvPr id="1238" name="Google Shape;1238;g431ceaaa40_0_380: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26409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431ceaaa40_0_386:notes"/>
          <p:cNvSpPr txBox="1">
            <a:spLocks noGrp="1"/>
          </p:cNvSpPr>
          <p:nvPr>
            <p:ph type="body" idx="1"/>
          </p:nvPr>
        </p:nvSpPr>
        <p:spPr>
          <a:xfrm>
            <a:off x="798132" y="4869246"/>
            <a:ext cx="6379975" cy="4611840"/>
          </a:xfrm>
          <a:prstGeom prst="rect">
            <a:avLst/>
          </a:prstGeom>
        </p:spPr>
        <p:txBody>
          <a:bodyPr spcFirstLastPara="1" wrap="square" lIns="104104" tIns="104104" rIns="104104" bIns="104104" anchor="t" anchorCtr="0">
            <a:noAutofit/>
          </a:bodyPr>
          <a:lstStyle/>
          <a:p>
            <a:endParaRPr/>
          </a:p>
        </p:txBody>
      </p:sp>
      <p:sp>
        <p:nvSpPr>
          <p:cNvPr id="1245" name="Google Shape;1245;g431ceaaa40_0_386: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5297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431ceaaa40_0_392:notes"/>
          <p:cNvSpPr txBox="1">
            <a:spLocks noGrp="1"/>
          </p:cNvSpPr>
          <p:nvPr>
            <p:ph type="body" idx="1"/>
          </p:nvPr>
        </p:nvSpPr>
        <p:spPr>
          <a:xfrm>
            <a:off x="798132" y="4869246"/>
            <a:ext cx="6379975" cy="4611840"/>
          </a:xfrm>
          <a:prstGeom prst="rect">
            <a:avLst/>
          </a:prstGeom>
        </p:spPr>
        <p:txBody>
          <a:bodyPr spcFirstLastPara="1" wrap="square" lIns="104104" tIns="104104" rIns="104104" bIns="104104" anchor="t" anchorCtr="0">
            <a:noAutofit/>
          </a:bodyPr>
          <a:lstStyle/>
          <a:p>
            <a:endParaRPr/>
          </a:p>
        </p:txBody>
      </p:sp>
      <p:sp>
        <p:nvSpPr>
          <p:cNvPr id="1253" name="Google Shape;1253;g431ceaaa40_0_392: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9099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431ceaaa40_0_346: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9" name="Google Shape;1199;g431ceaaa40_0_346: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200" name="Google Shape;1200;g431ceaaa40_0_346: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39</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97628" y="4868410"/>
            <a:ext cx="6381022" cy="4612176"/>
          </a:xfrm>
          <a:prstGeom prst="rect">
            <a:avLst/>
          </a:prstGeom>
        </p:spPr>
        <p:txBody>
          <a:bodyPr spcFirstLastPara="1" wrap="square" lIns="104104" tIns="104104" rIns="104104" bIns="104104" anchor="t" anchorCtr="0">
            <a:noAutofit/>
          </a:bodyPr>
          <a:lstStyle/>
          <a:p>
            <a:endParaRPr/>
          </a:p>
        </p:txBody>
      </p:sp>
    </p:spTree>
    <p:extLst>
      <p:ext uri="{BB962C8B-B14F-4D97-AF65-F5344CB8AC3E}">
        <p14:creationId xmlns:p14="http://schemas.microsoft.com/office/powerpoint/2010/main" val="3100966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431ceaaa40_0_339: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9" name="Google Shape;1189;g431ceaaa40_0_339: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190" name="Google Shape;1190;g431ceaaa40_0_339: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43</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431ceaaa40_0_404: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7" name="Google Shape;1267;g431ceaaa40_0_404: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268" name="Google Shape;1268;g431ceaaa40_0_404: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44</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97628" y="4868410"/>
            <a:ext cx="6381022" cy="4612176"/>
          </a:xfrm>
          <a:prstGeom prst="rect">
            <a:avLst/>
          </a:prstGeom>
        </p:spPr>
        <p:txBody>
          <a:bodyPr spcFirstLastPara="1" wrap="square" lIns="104104" tIns="104104" rIns="104104" bIns="104104" anchor="t" anchorCtr="0">
            <a:noAutofit/>
          </a:bodyPr>
          <a:lstStyle/>
          <a:p>
            <a:endParaRPr/>
          </a:p>
        </p:txBody>
      </p:sp>
    </p:spTree>
    <p:extLst>
      <p:ext uri="{BB962C8B-B14F-4D97-AF65-F5344CB8AC3E}">
        <p14:creationId xmlns:p14="http://schemas.microsoft.com/office/powerpoint/2010/main" val="2315064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431ceaaa40_0_189: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3" name="Google Shape;1013;g431ceaaa40_0_189: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014" name="Google Shape;1014;g431ceaaa40_0_189: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4</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431ceaaa40_0_474: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7" name="Google Shape;1347;g431ceaaa40_0_474: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348" name="Google Shape;1348;g431ceaaa40_0_474: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47</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170274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431ceaaa40_0_487: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1" name="Google Shape;1361;g431ceaaa40_0_487: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362" name="Google Shape;1362;g431ceaaa40_0_487: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48</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166283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31ceaaa40_0_496: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31ceaaa40_0_496: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372" name="Google Shape;1372;g431ceaaa40_0_496: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49</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334591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431ceaaa40_0_503: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9" name="Google Shape;1379;g431ceaaa40_0_503: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380" name="Google Shape;1380;g431ceaaa40_0_503: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50</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990986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431ceaaa40_0_510: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7" name="Google Shape;1387;g431ceaaa40_0_510: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388" name="Google Shape;1388;g431ceaaa40_0_510: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51</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5595772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431ceaaa40_0_517: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5" name="Google Shape;1395;g431ceaaa40_0_517: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396" name="Google Shape;1396;g431ceaaa40_0_517: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52</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58938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97628" y="4868410"/>
            <a:ext cx="6381022" cy="4612176"/>
          </a:xfrm>
          <a:prstGeom prst="rect">
            <a:avLst/>
          </a:prstGeom>
        </p:spPr>
        <p:txBody>
          <a:bodyPr spcFirstLastPara="1" wrap="square" lIns="104104" tIns="104104" rIns="104104" bIns="104104" anchor="t" anchorCtr="0">
            <a:noAutofit/>
          </a:bodyPr>
          <a:lstStyle/>
          <a:p>
            <a:endParaRPr/>
          </a:p>
        </p:txBody>
      </p:sp>
    </p:spTree>
    <p:extLst>
      <p:ext uri="{BB962C8B-B14F-4D97-AF65-F5344CB8AC3E}">
        <p14:creationId xmlns:p14="http://schemas.microsoft.com/office/powerpoint/2010/main" val="26047323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431ceaaa40_0_411: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5" name="Google Shape;1275;g431ceaaa40_0_411: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276" name="Google Shape;1276;g431ceaaa40_0_411: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55</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431ceaaa40_0_439: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7" name="Google Shape;1307;g431ceaaa40_0_439: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308" name="Google Shape;1308;g431ceaaa40_0_439: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56</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431ceaaa40_0_446: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5" name="Google Shape;1315;g431ceaaa40_0_446: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316" name="Google Shape;1316;g431ceaaa40_0_446: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57</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97628" y="4868410"/>
            <a:ext cx="6381022" cy="4612176"/>
          </a:xfrm>
          <a:prstGeom prst="rect">
            <a:avLst/>
          </a:prstGeom>
        </p:spPr>
        <p:txBody>
          <a:bodyPr spcFirstLastPara="1" wrap="square" lIns="104104" tIns="104104" rIns="104104" bIns="104104" anchor="t" anchorCtr="0">
            <a:noAutofit/>
          </a:bodyPr>
          <a:lstStyle/>
          <a:p>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431ceaaa40_0_189: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3" name="Google Shape;1013;g431ceaaa40_0_189: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014" name="Google Shape;1014;g431ceaaa40_0_189: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58</a:t>
            </a:fld>
            <a:endParaRPr sz="1400"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3399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431ceaaa40_0_196: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6" name="Google Shape;1026;g431ceaaa40_0_196: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027" name="Google Shape;1027;g431ceaaa40_0_196: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6</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431ceaaa40_0_203: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4" name="Google Shape;1034;g431ceaaa40_0_203: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035" name="Google Shape;1035;g431ceaaa40_0_203: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7</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431ceaaa40_0_210: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2" name="Google Shape;1042;g431ceaaa40_0_210: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043" name="Google Shape;1043;g431ceaaa40_0_210: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8</a:t>
            </a:fld>
            <a:endParaRPr sz="1400" kern="0">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431ceaaa40_0_217:notes"/>
          <p:cNvSpPr>
            <a:spLocks noGrp="1" noRot="1" noChangeAspect="1"/>
          </p:cNvSpPr>
          <p:nvPr>
            <p:ph type="sldImg" idx="2"/>
          </p:nvPr>
        </p:nvSpPr>
        <p:spPr>
          <a:xfrm>
            <a:off x="571500" y="769938"/>
            <a:ext cx="6834188" cy="38433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g431ceaaa40_0_217:notes"/>
          <p:cNvSpPr txBox="1">
            <a:spLocks noGrp="1"/>
          </p:cNvSpPr>
          <p:nvPr>
            <p:ph type="body" idx="1"/>
          </p:nvPr>
        </p:nvSpPr>
        <p:spPr>
          <a:xfrm>
            <a:off x="798132" y="4869246"/>
            <a:ext cx="6379975" cy="4611840"/>
          </a:xfrm>
          <a:prstGeom prst="rect">
            <a:avLst/>
          </a:prstGeom>
          <a:noFill/>
          <a:ln>
            <a:noFill/>
          </a:ln>
        </p:spPr>
        <p:txBody>
          <a:bodyPr spcFirstLastPara="1" wrap="square" lIns="104104" tIns="52037" rIns="104104" bIns="52037" anchor="t" anchorCtr="0">
            <a:noAutofit/>
          </a:bodyPr>
          <a:lstStyle/>
          <a:p>
            <a:endParaRPr sz="1400">
              <a:solidFill>
                <a:schemeClr val="dk1"/>
              </a:solidFill>
              <a:latin typeface="Calibri"/>
              <a:ea typeface="Calibri"/>
              <a:cs typeface="Calibri"/>
              <a:sym typeface="Calibri"/>
            </a:endParaRPr>
          </a:p>
        </p:txBody>
      </p:sp>
      <p:sp>
        <p:nvSpPr>
          <p:cNvPr id="1051" name="Google Shape;1051;g431ceaaa40_0_217:notes"/>
          <p:cNvSpPr txBox="1">
            <a:spLocks noGrp="1"/>
          </p:cNvSpPr>
          <p:nvPr>
            <p:ph type="sldNum" idx="12"/>
          </p:nvPr>
        </p:nvSpPr>
        <p:spPr>
          <a:xfrm>
            <a:off x="4518129" y="9734306"/>
            <a:ext cx="3456735" cy="512801"/>
          </a:xfrm>
          <a:prstGeom prst="rect">
            <a:avLst/>
          </a:prstGeom>
          <a:noFill/>
          <a:ln>
            <a:noFill/>
          </a:ln>
        </p:spPr>
        <p:txBody>
          <a:bodyPr spcFirstLastPara="1" wrap="square" lIns="104104" tIns="52037" rIns="104104" bIns="52037" anchor="b" anchorCtr="0">
            <a:noAutofit/>
          </a:bodyPr>
          <a:lstStyle/>
          <a:p>
            <a:pPr defTabSz="984978">
              <a:buClr>
                <a:srgbClr val="000000"/>
              </a:buClr>
              <a:defRPr/>
            </a:pPr>
            <a:fld id="{00000000-1234-1234-1234-123412341234}" type="slidenum">
              <a:rPr lang="en" sz="1400" kern="0">
                <a:solidFill>
                  <a:srgbClr val="000000"/>
                </a:solidFill>
                <a:latin typeface="Calibri"/>
                <a:ea typeface="Calibri"/>
                <a:cs typeface="Calibri"/>
                <a:sym typeface="Calibri"/>
              </a:rPr>
              <a:pPr defTabSz="984978">
                <a:buClr>
                  <a:srgbClr val="000000"/>
                </a:buClr>
                <a:defRPr/>
              </a:pPr>
              <a:t>9</a:t>
            </a:fld>
            <a:endParaRPr sz="1400" kern="0">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DE4EF0-6E3D-4768-BCD0-59B25A4CF80C}" type="datetimeFigureOut">
              <a:rPr lang="en-US" smtClean="0"/>
              <a:t>11/13/2019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A34B1-FC47-446A-B6AC-433D2BD8C3E4}"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225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C8DE4EF0-6E3D-4768-BCD0-59B25A4CF80C}" type="datetimeFigureOut">
              <a:rPr lang="en-US" smtClean="0"/>
              <a:t>11/13/2019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EA34B1-FC47-446A-B6AC-433D2BD8C3E4}" type="slidenum">
              <a:rPr lang="en-US" smtClean="0"/>
              <a:t>‹#›</a:t>
            </a:fld>
            <a:endParaRPr lang="en-US"/>
          </a:p>
        </p:txBody>
      </p:sp>
    </p:spTree>
    <p:extLst>
      <p:ext uri="{BB962C8B-B14F-4D97-AF65-F5344CB8AC3E}">
        <p14:creationId xmlns:p14="http://schemas.microsoft.com/office/powerpoint/2010/main" val="3379860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DE4EF0-6E3D-4768-BCD0-59B25A4CF80C}" type="datetimeFigureOut">
              <a:rPr lang="en-US" smtClean="0"/>
              <a:t>11/13/2019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A34B1-FC47-446A-B6AC-433D2BD8C3E4}" type="slidenum">
              <a:rPr lang="en-US" smtClean="0"/>
              <a:t>‹#›</a:t>
            </a:fld>
            <a:endParaRPr lang="en-US"/>
          </a:p>
        </p:txBody>
      </p:sp>
    </p:spTree>
    <p:extLst>
      <p:ext uri="{BB962C8B-B14F-4D97-AF65-F5344CB8AC3E}">
        <p14:creationId xmlns:p14="http://schemas.microsoft.com/office/powerpoint/2010/main" val="1277383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DE4EF0-6E3D-4768-BCD0-59B25A4CF80C}" type="datetimeFigureOut">
              <a:rPr lang="en-US" smtClean="0"/>
              <a:t>11/13/2019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A34B1-FC47-446A-B6AC-433D2BD8C3E4}"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387588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DE4EF0-6E3D-4768-BCD0-59B25A4CF80C}" type="datetimeFigureOut">
              <a:rPr lang="en-US" smtClean="0"/>
              <a:t>11/13/2019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A34B1-FC47-446A-B6AC-433D2BD8C3E4}" type="slidenum">
              <a:rPr lang="en-US" smtClean="0"/>
              <a:t>‹#›</a:t>
            </a:fld>
            <a:endParaRPr lang="en-US"/>
          </a:p>
        </p:txBody>
      </p:sp>
    </p:spTree>
    <p:extLst>
      <p:ext uri="{BB962C8B-B14F-4D97-AF65-F5344CB8AC3E}">
        <p14:creationId xmlns:p14="http://schemas.microsoft.com/office/powerpoint/2010/main" val="17080296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DE4EF0-6E3D-4768-BCD0-59B25A4CF80C}" type="datetimeFigureOut">
              <a:rPr lang="en-US" smtClean="0"/>
              <a:t>11/13/2019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A34B1-FC47-446A-B6AC-433D2BD8C3E4}"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958504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DE4EF0-6E3D-4768-BCD0-59B25A4CF80C}" type="datetimeFigureOut">
              <a:rPr lang="en-US" smtClean="0"/>
              <a:t>11/13/2019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A34B1-FC47-446A-B6AC-433D2BD8C3E4}" type="slidenum">
              <a:rPr lang="en-US" smtClean="0"/>
              <a:t>‹#›</a:t>
            </a:fld>
            <a:endParaRPr lang="en-US"/>
          </a:p>
        </p:txBody>
      </p:sp>
    </p:spTree>
    <p:extLst>
      <p:ext uri="{BB962C8B-B14F-4D97-AF65-F5344CB8AC3E}">
        <p14:creationId xmlns:p14="http://schemas.microsoft.com/office/powerpoint/2010/main" val="2591703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DE4EF0-6E3D-4768-BCD0-59B25A4CF80C}" type="datetimeFigureOut">
              <a:rPr lang="en-US" smtClean="0"/>
              <a:t>11/13/2019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A34B1-FC47-446A-B6AC-433D2BD8C3E4}" type="slidenum">
              <a:rPr lang="en-US" smtClean="0"/>
              <a:t>‹#›</a:t>
            </a:fld>
            <a:endParaRPr lang="en-US"/>
          </a:p>
        </p:txBody>
      </p:sp>
    </p:spTree>
    <p:extLst>
      <p:ext uri="{BB962C8B-B14F-4D97-AF65-F5344CB8AC3E}">
        <p14:creationId xmlns:p14="http://schemas.microsoft.com/office/powerpoint/2010/main" val="3689194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DE4EF0-6E3D-4768-BCD0-59B25A4CF80C}" type="datetimeFigureOut">
              <a:rPr lang="en-US" smtClean="0"/>
              <a:t>11/13/2019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A34B1-FC47-446A-B6AC-433D2BD8C3E4}" type="slidenum">
              <a:rPr lang="en-US" smtClean="0"/>
              <a:t>‹#›</a:t>
            </a:fld>
            <a:endParaRPr lang="en-US"/>
          </a:p>
        </p:txBody>
      </p:sp>
    </p:spTree>
    <p:extLst>
      <p:ext uri="{BB962C8B-B14F-4D97-AF65-F5344CB8AC3E}">
        <p14:creationId xmlns:p14="http://schemas.microsoft.com/office/powerpoint/2010/main" val="6973996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00B0F0"/>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1850800" y="388633"/>
            <a:ext cx="8490400" cy="54544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3600"/>
              <a:buNone/>
              <a:defRPr sz="4800">
                <a:solidFill>
                  <a:schemeClr val="tx1"/>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8" name="Google Shape;38;p8"/>
          <p:cNvSpPr txBox="1">
            <a:spLocks noGrp="1"/>
          </p:cNvSpPr>
          <p:nvPr>
            <p:ph type="sldNum" idx="12"/>
          </p:nvPr>
        </p:nvSpPr>
        <p:spPr>
          <a:xfrm>
            <a:off x="11398211" y="6291239"/>
            <a:ext cx="731600" cy="524800"/>
          </a:xfrm>
          <a:prstGeom prst="rect">
            <a:avLst/>
          </a:prstGeom>
          <a:noFill/>
          <a:ln>
            <a:noFill/>
          </a:ln>
        </p:spPr>
        <p:txBody>
          <a:bodyPr spcFirstLastPara="1" wrap="square" lIns="91425" tIns="91425" rIns="91425" bIns="91425" anchor="ctr" anchorCtr="0">
            <a:noAutofit/>
          </a:bodyPr>
          <a:lstStyle>
            <a:lvl1pPr lvl="0" rtl="0">
              <a:buNone/>
              <a:defRPr>
                <a:solidFill>
                  <a:schemeClr val="tx1"/>
                </a:solidFill>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094608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415600" y="375767"/>
            <a:ext cx="11360800" cy="763600"/>
          </a:xfrm>
          <a:prstGeom prst="rect">
            <a:avLst/>
          </a:prstGeom>
        </p:spPr>
        <p:txBody>
          <a:bodyPr spcFirstLastPara="1" wrap="square" lIns="91425" tIns="91425" rIns="91425" bIns="91425" anchor="t" anchorCtr="0"/>
          <a:lstStyle>
            <a:lvl1pPr lvl="0">
              <a:spcBef>
                <a:spcPts val="0"/>
              </a:spcBef>
              <a:spcAft>
                <a:spcPts val="0"/>
              </a:spcAft>
              <a:buClr>
                <a:srgbClr val="262530"/>
              </a:buClr>
              <a:buSzPts val="2800"/>
              <a:buNone/>
              <a:defRPr b="1">
                <a:solidFill>
                  <a:srgbClr val="26253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415600" y="1265233"/>
            <a:ext cx="8108000" cy="4555200"/>
          </a:xfrm>
          <a:prstGeom prst="rect">
            <a:avLst/>
          </a:prstGeom>
        </p:spPr>
        <p:txBody>
          <a:bodyPr spcFirstLastPara="1" wrap="square" lIns="91425" tIns="91425" rIns="91425" bIns="91425" anchor="t" anchorCtr="0"/>
          <a:lstStyle>
            <a:lvl1pPr marL="609585" lvl="0" indent="-389457">
              <a:spcBef>
                <a:spcPts val="0"/>
              </a:spcBef>
              <a:spcAft>
                <a:spcPts val="0"/>
              </a:spcAft>
              <a:buSzPts val="1000"/>
              <a:buFont typeface="Assistant SemiBold"/>
              <a:buChar char="●"/>
              <a:defRPr>
                <a:latin typeface="Assistant SemiBold"/>
                <a:ea typeface="Assistant SemiBold"/>
                <a:cs typeface="Assistant SemiBold"/>
                <a:sym typeface="Assistant SemiBold"/>
              </a:defRPr>
            </a:lvl1pPr>
            <a:lvl2pPr marL="1219170" lvl="1" indent="-389457">
              <a:spcBef>
                <a:spcPts val="2133"/>
              </a:spcBef>
              <a:spcAft>
                <a:spcPts val="0"/>
              </a:spcAft>
              <a:buSzPts val="1000"/>
              <a:buFont typeface="Assistant SemiBold"/>
              <a:buChar char="○"/>
              <a:defRPr>
                <a:latin typeface="Assistant SemiBold"/>
                <a:ea typeface="Assistant SemiBold"/>
                <a:cs typeface="Assistant SemiBold"/>
                <a:sym typeface="Assistant SemiBold"/>
              </a:defRPr>
            </a:lvl2pPr>
            <a:lvl3pPr marL="1828754" lvl="2" indent="-389457">
              <a:spcBef>
                <a:spcPts val="2133"/>
              </a:spcBef>
              <a:spcAft>
                <a:spcPts val="0"/>
              </a:spcAft>
              <a:buSzPts val="1000"/>
              <a:buFont typeface="Assistant SemiBold"/>
              <a:buChar char="■"/>
              <a:defRPr>
                <a:latin typeface="Assistant SemiBold"/>
                <a:ea typeface="Assistant SemiBold"/>
                <a:cs typeface="Assistant SemiBold"/>
                <a:sym typeface="Assistant SemiBold"/>
              </a:defRPr>
            </a:lvl3pPr>
            <a:lvl4pPr marL="2438339" lvl="3" indent="-389457">
              <a:spcBef>
                <a:spcPts val="2133"/>
              </a:spcBef>
              <a:spcAft>
                <a:spcPts val="0"/>
              </a:spcAft>
              <a:buSzPts val="1000"/>
              <a:buFont typeface="Assistant SemiBold"/>
              <a:buChar char="●"/>
              <a:defRPr>
                <a:latin typeface="Assistant SemiBold"/>
                <a:ea typeface="Assistant SemiBold"/>
                <a:cs typeface="Assistant SemiBold"/>
                <a:sym typeface="Assistant SemiBold"/>
              </a:defRPr>
            </a:lvl4pPr>
            <a:lvl5pPr marL="3047924" lvl="4" indent="-389457">
              <a:spcBef>
                <a:spcPts val="2133"/>
              </a:spcBef>
              <a:spcAft>
                <a:spcPts val="0"/>
              </a:spcAft>
              <a:buSzPts val="1000"/>
              <a:buFont typeface="Assistant SemiBold"/>
              <a:buChar char="○"/>
              <a:defRPr>
                <a:latin typeface="Assistant SemiBold"/>
                <a:ea typeface="Assistant SemiBold"/>
                <a:cs typeface="Assistant SemiBold"/>
                <a:sym typeface="Assistant SemiBold"/>
              </a:defRPr>
            </a:lvl5pPr>
            <a:lvl6pPr marL="3657509" lvl="5" indent="-389457">
              <a:spcBef>
                <a:spcPts val="2133"/>
              </a:spcBef>
              <a:spcAft>
                <a:spcPts val="0"/>
              </a:spcAft>
              <a:buSzPts val="1000"/>
              <a:buFont typeface="Assistant SemiBold"/>
              <a:buChar char="■"/>
              <a:defRPr>
                <a:latin typeface="Assistant SemiBold"/>
                <a:ea typeface="Assistant SemiBold"/>
                <a:cs typeface="Assistant SemiBold"/>
                <a:sym typeface="Assistant SemiBold"/>
              </a:defRPr>
            </a:lvl6pPr>
            <a:lvl7pPr marL="4267093" lvl="6" indent="-389457">
              <a:spcBef>
                <a:spcPts val="2133"/>
              </a:spcBef>
              <a:spcAft>
                <a:spcPts val="0"/>
              </a:spcAft>
              <a:buSzPts val="1000"/>
              <a:buFont typeface="Assistant SemiBold"/>
              <a:buChar char="●"/>
              <a:defRPr>
                <a:latin typeface="Assistant SemiBold"/>
                <a:ea typeface="Assistant SemiBold"/>
                <a:cs typeface="Assistant SemiBold"/>
                <a:sym typeface="Assistant SemiBold"/>
              </a:defRPr>
            </a:lvl7pPr>
            <a:lvl8pPr marL="4876678" lvl="7" indent="-423323">
              <a:spcBef>
                <a:spcPts val="2133"/>
              </a:spcBef>
              <a:spcAft>
                <a:spcPts val="0"/>
              </a:spcAft>
              <a:buSzPts val="1400"/>
              <a:buFont typeface="Assistant SemiBold"/>
              <a:buChar char="○"/>
              <a:defRPr>
                <a:latin typeface="Assistant SemiBold"/>
                <a:ea typeface="Assistant SemiBold"/>
                <a:cs typeface="Assistant SemiBold"/>
                <a:sym typeface="Assistant SemiBold"/>
              </a:defRPr>
            </a:lvl8pPr>
            <a:lvl9pPr marL="5486263" lvl="8" indent="-423323">
              <a:spcBef>
                <a:spcPts val="2133"/>
              </a:spcBef>
              <a:spcAft>
                <a:spcPts val="2133"/>
              </a:spcAft>
              <a:buSzPts val="1400"/>
              <a:buFont typeface="Assistant SemiBold"/>
              <a:buChar char="■"/>
              <a:defRPr>
                <a:latin typeface="Assistant SemiBold"/>
                <a:ea typeface="Assistant SemiBold"/>
                <a:cs typeface="Assistant SemiBold"/>
                <a:sym typeface="Assistant SemiBold"/>
              </a:defRPr>
            </a:lvl9pPr>
          </a:lstStyle>
          <a:p>
            <a:endParaRPr/>
          </a:p>
        </p:txBody>
      </p:sp>
      <p:sp>
        <p:nvSpPr>
          <p:cNvPr id="22" name="Google Shape;22;p4"/>
          <p:cNvSpPr txBox="1">
            <a:spLocks noGrp="1"/>
          </p:cNvSpPr>
          <p:nvPr>
            <p:ph type="sldNum" idx="12"/>
          </p:nvPr>
        </p:nvSpPr>
        <p:spPr>
          <a:xfrm>
            <a:off x="11398211" y="6291239"/>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31991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DE4EF0-6E3D-4768-BCD0-59B25A4CF80C}" type="datetimeFigureOut">
              <a:rPr lang="en-US" smtClean="0"/>
              <a:t>11/13/2019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A34B1-FC47-446A-B6AC-433D2BD8C3E4}" type="slidenum">
              <a:rPr lang="en-US" smtClean="0"/>
              <a:t>‹#›</a:t>
            </a:fld>
            <a:endParaRPr lang="en-US"/>
          </a:p>
        </p:txBody>
      </p:sp>
    </p:spTree>
    <p:extLst>
      <p:ext uri="{BB962C8B-B14F-4D97-AF65-F5344CB8AC3E}">
        <p14:creationId xmlns:p14="http://schemas.microsoft.com/office/powerpoint/2010/main" val="20782467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5_Title and Content 1">
  <p:cSld name="5_Title and Content 1">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838200" y="365125"/>
            <a:ext cx="10515600" cy="1325600"/>
          </a:xfrm>
          <a:prstGeom prst="rect">
            <a:avLst/>
          </a:prstGeom>
          <a:noFill/>
          <a:ln>
            <a:noFill/>
          </a:ln>
        </p:spPr>
        <p:txBody>
          <a:bodyPr spcFirstLastPara="1" wrap="square" lIns="75575" tIns="37775" rIns="75575" bIns="37775" anchor="ctr" anchorCtr="0"/>
          <a:lstStyle>
            <a:lvl1pPr marR="0" lvl="0" algn="r" rtl="0">
              <a:lnSpc>
                <a:spcPct val="90000"/>
              </a:lnSpc>
              <a:spcBef>
                <a:spcPts val="0"/>
              </a:spcBef>
              <a:spcAft>
                <a:spcPts val="0"/>
              </a:spcAft>
              <a:buClr>
                <a:schemeClr val="lt1"/>
              </a:buClr>
              <a:buSzPts val="3000"/>
              <a:buFont typeface="Calibri"/>
              <a:buNone/>
              <a:defRPr sz="4000" b="0" i="0" u="none" strike="noStrike" cap="none">
                <a:solidFill>
                  <a:schemeClr val="lt1"/>
                </a:solidFill>
                <a:latin typeface="Calibri"/>
                <a:ea typeface="Calibri"/>
                <a:cs typeface="Calibri"/>
                <a:sym typeface="Calibri"/>
              </a:defRPr>
            </a:lvl1pPr>
            <a:lvl2pPr lvl="1" rtl="0">
              <a:spcBef>
                <a:spcPts val="0"/>
              </a:spcBef>
              <a:spcAft>
                <a:spcPts val="0"/>
              </a:spcAft>
              <a:buSzPts val="1200"/>
              <a:buNone/>
              <a:defRPr sz="2000"/>
            </a:lvl2pPr>
            <a:lvl3pPr lvl="2" rtl="0">
              <a:spcBef>
                <a:spcPts val="0"/>
              </a:spcBef>
              <a:spcAft>
                <a:spcPts val="0"/>
              </a:spcAft>
              <a:buSzPts val="1200"/>
              <a:buNone/>
              <a:defRPr sz="2000"/>
            </a:lvl3pPr>
            <a:lvl4pPr lvl="3" rtl="0">
              <a:spcBef>
                <a:spcPts val="0"/>
              </a:spcBef>
              <a:spcAft>
                <a:spcPts val="0"/>
              </a:spcAft>
              <a:buSzPts val="1200"/>
              <a:buNone/>
              <a:defRPr sz="2000"/>
            </a:lvl4pPr>
            <a:lvl5pPr lvl="4" rtl="0">
              <a:spcBef>
                <a:spcPts val="0"/>
              </a:spcBef>
              <a:spcAft>
                <a:spcPts val="0"/>
              </a:spcAft>
              <a:buSzPts val="1200"/>
              <a:buNone/>
              <a:defRPr sz="2000"/>
            </a:lvl5pPr>
            <a:lvl6pPr lvl="5" rtl="0">
              <a:spcBef>
                <a:spcPts val="0"/>
              </a:spcBef>
              <a:spcAft>
                <a:spcPts val="0"/>
              </a:spcAft>
              <a:buSzPts val="1200"/>
              <a:buNone/>
              <a:defRPr sz="2000"/>
            </a:lvl6pPr>
            <a:lvl7pPr lvl="6" rtl="0">
              <a:spcBef>
                <a:spcPts val="0"/>
              </a:spcBef>
              <a:spcAft>
                <a:spcPts val="0"/>
              </a:spcAft>
              <a:buSzPts val="1200"/>
              <a:buNone/>
              <a:defRPr sz="2000"/>
            </a:lvl7pPr>
            <a:lvl8pPr lvl="7" rtl="0">
              <a:spcBef>
                <a:spcPts val="0"/>
              </a:spcBef>
              <a:spcAft>
                <a:spcPts val="0"/>
              </a:spcAft>
              <a:buSzPts val="1200"/>
              <a:buNone/>
              <a:defRPr sz="2000"/>
            </a:lvl8pPr>
            <a:lvl9pPr lvl="8" rtl="0">
              <a:spcBef>
                <a:spcPts val="0"/>
              </a:spcBef>
              <a:spcAft>
                <a:spcPts val="0"/>
              </a:spcAft>
              <a:buSzPts val="1200"/>
              <a:buNone/>
              <a:defRPr sz="2000"/>
            </a:lvl9pPr>
          </a:lstStyle>
          <a:p>
            <a:endParaRPr/>
          </a:p>
        </p:txBody>
      </p:sp>
      <p:sp>
        <p:nvSpPr>
          <p:cNvPr id="72" name="Google Shape;72;p16"/>
          <p:cNvSpPr txBox="1">
            <a:spLocks noGrp="1"/>
          </p:cNvSpPr>
          <p:nvPr>
            <p:ph type="dt" idx="10"/>
          </p:nvPr>
        </p:nvSpPr>
        <p:spPr>
          <a:xfrm>
            <a:off x="838200" y="6356351"/>
            <a:ext cx="2743200" cy="365200"/>
          </a:xfrm>
          <a:prstGeom prst="rect">
            <a:avLst/>
          </a:prstGeom>
          <a:noFill/>
          <a:ln>
            <a:noFill/>
          </a:ln>
        </p:spPr>
        <p:txBody>
          <a:bodyPr spcFirstLastPara="1" wrap="square" lIns="75575" tIns="37775" rIns="75575" bIns="37775" anchor="ctr" anchorCtr="0"/>
          <a:lstStyle>
            <a:lvl1pPr marR="0" lvl="0" algn="l" rtl="0">
              <a:spcBef>
                <a:spcPts val="0"/>
              </a:spcBef>
              <a:spcAft>
                <a:spcPts val="0"/>
              </a:spcAft>
              <a:buSzPts val="1200"/>
              <a:buNone/>
              <a:defRPr sz="1067">
                <a:solidFill>
                  <a:schemeClr val="lt1"/>
                </a:solidFill>
                <a:latin typeface="Calibri"/>
                <a:ea typeface="Calibri"/>
                <a:cs typeface="Calibri"/>
                <a:sym typeface="Calibri"/>
              </a:defRPr>
            </a:lvl1pPr>
            <a:lvl2pPr marR="0" lvl="1"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9pPr>
          </a:lstStyle>
          <a:p>
            <a:endParaRPr/>
          </a:p>
        </p:txBody>
      </p:sp>
      <p:sp>
        <p:nvSpPr>
          <p:cNvPr id="73" name="Google Shape;73;p16"/>
          <p:cNvSpPr txBox="1">
            <a:spLocks noGrp="1"/>
          </p:cNvSpPr>
          <p:nvPr>
            <p:ph type="ftr" idx="11"/>
          </p:nvPr>
        </p:nvSpPr>
        <p:spPr>
          <a:xfrm>
            <a:off x="812800" y="6356352"/>
            <a:ext cx="3860800" cy="365200"/>
          </a:xfrm>
          <a:prstGeom prst="rect">
            <a:avLst/>
          </a:prstGeom>
          <a:noFill/>
          <a:ln>
            <a:noFill/>
          </a:ln>
        </p:spPr>
        <p:txBody>
          <a:bodyPr spcFirstLastPara="1" wrap="square" lIns="75575" tIns="37775" rIns="75575" bIns="37775" anchor="ctr" anchorCtr="0"/>
          <a:lstStyle>
            <a:lvl1pPr marR="0" lvl="0" algn="ctr" rtl="0">
              <a:spcBef>
                <a:spcPts val="0"/>
              </a:spcBef>
              <a:spcAft>
                <a:spcPts val="0"/>
              </a:spcAft>
              <a:buSzPts val="1200"/>
              <a:buNone/>
              <a:defRPr sz="1067">
                <a:solidFill>
                  <a:schemeClr val="lt1"/>
                </a:solidFill>
                <a:latin typeface="Calibri"/>
                <a:ea typeface="Calibri"/>
                <a:cs typeface="Calibri"/>
                <a:sym typeface="Calibri"/>
              </a:defRPr>
            </a:lvl1pPr>
            <a:lvl2pPr marR="0" lvl="1"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9pPr>
          </a:lstStyle>
          <a:p>
            <a:endParaRPr/>
          </a:p>
        </p:txBody>
      </p:sp>
      <p:sp>
        <p:nvSpPr>
          <p:cNvPr id="74" name="Google Shape;74;p16"/>
          <p:cNvSpPr txBox="1">
            <a:spLocks noGrp="1"/>
          </p:cNvSpPr>
          <p:nvPr>
            <p:ph type="sldNum" idx="12"/>
          </p:nvPr>
        </p:nvSpPr>
        <p:spPr>
          <a:xfrm>
            <a:off x="8610600" y="6356351"/>
            <a:ext cx="2743200" cy="365200"/>
          </a:xfrm>
          <a:prstGeom prst="rect">
            <a:avLst/>
          </a:prstGeom>
          <a:noFill/>
          <a:ln>
            <a:noFill/>
          </a:ln>
        </p:spPr>
        <p:txBody>
          <a:bodyPr spcFirstLastPara="1" wrap="square" lIns="75575" tIns="37775" rIns="75575" bIns="37775" anchor="t" anchorCtr="0">
            <a:noAutofit/>
          </a:bodyPr>
          <a:lstStyle>
            <a:lvl1pPr marL="0" marR="0" lvl="0" indent="0" algn="r" rtl="0">
              <a:spcBef>
                <a:spcPts val="0"/>
              </a:spcBef>
              <a:buNone/>
              <a:defRPr sz="2000">
                <a:solidFill>
                  <a:schemeClr val="lt1"/>
                </a:solidFill>
                <a:latin typeface="Arial"/>
                <a:ea typeface="Arial"/>
                <a:cs typeface="Arial"/>
                <a:sym typeface="Arial"/>
              </a:defRPr>
            </a:lvl1pPr>
            <a:lvl2pPr marL="0" marR="0" lvl="1" indent="0" algn="r" rtl="0">
              <a:spcBef>
                <a:spcPts val="0"/>
              </a:spcBef>
              <a:buNone/>
              <a:defRPr sz="2000">
                <a:solidFill>
                  <a:schemeClr val="lt1"/>
                </a:solidFill>
                <a:latin typeface="Arial"/>
                <a:ea typeface="Arial"/>
                <a:cs typeface="Arial"/>
                <a:sym typeface="Arial"/>
              </a:defRPr>
            </a:lvl2pPr>
            <a:lvl3pPr marL="0" marR="0" lvl="2" indent="0" algn="r" rtl="0">
              <a:spcBef>
                <a:spcPts val="0"/>
              </a:spcBef>
              <a:buNone/>
              <a:defRPr sz="2000">
                <a:solidFill>
                  <a:schemeClr val="lt1"/>
                </a:solidFill>
                <a:latin typeface="Arial"/>
                <a:ea typeface="Arial"/>
                <a:cs typeface="Arial"/>
                <a:sym typeface="Arial"/>
              </a:defRPr>
            </a:lvl3pPr>
            <a:lvl4pPr marL="0" marR="0" lvl="3" indent="0" algn="r" rtl="0">
              <a:spcBef>
                <a:spcPts val="0"/>
              </a:spcBef>
              <a:buNone/>
              <a:defRPr sz="2000">
                <a:solidFill>
                  <a:schemeClr val="lt1"/>
                </a:solidFill>
                <a:latin typeface="Arial"/>
                <a:ea typeface="Arial"/>
                <a:cs typeface="Arial"/>
                <a:sym typeface="Arial"/>
              </a:defRPr>
            </a:lvl4pPr>
            <a:lvl5pPr marL="0" marR="0" lvl="4" indent="0" algn="r" rtl="0">
              <a:spcBef>
                <a:spcPts val="0"/>
              </a:spcBef>
              <a:buNone/>
              <a:defRPr sz="2000">
                <a:solidFill>
                  <a:schemeClr val="lt1"/>
                </a:solidFill>
                <a:latin typeface="Arial"/>
                <a:ea typeface="Arial"/>
                <a:cs typeface="Arial"/>
                <a:sym typeface="Arial"/>
              </a:defRPr>
            </a:lvl5pPr>
            <a:lvl6pPr marL="0" marR="0" lvl="5" indent="0" algn="r" rtl="0">
              <a:spcBef>
                <a:spcPts val="0"/>
              </a:spcBef>
              <a:buNone/>
              <a:defRPr sz="2000">
                <a:solidFill>
                  <a:schemeClr val="lt1"/>
                </a:solidFill>
                <a:latin typeface="Arial"/>
                <a:ea typeface="Arial"/>
                <a:cs typeface="Arial"/>
                <a:sym typeface="Arial"/>
              </a:defRPr>
            </a:lvl6pPr>
            <a:lvl7pPr marL="0" marR="0" lvl="6" indent="0" algn="r" rtl="0">
              <a:spcBef>
                <a:spcPts val="0"/>
              </a:spcBef>
              <a:buNone/>
              <a:defRPr sz="2000">
                <a:solidFill>
                  <a:schemeClr val="lt1"/>
                </a:solidFill>
                <a:latin typeface="Arial"/>
                <a:ea typeface="Arial"/>
                <a:cs typeface="Arial"/>
                <a:sym typeface="Arial"/>
              </a:defRPr>
            </a:lvl7pPr>
            <a:lvl8pPr marL="0" marR="0" lvl="7" indent="0" algn="r" rtl="0">
              <a:spcBef>
                <a:spcPts val="0"/>
              </a:spcBef>
              <a:buNone/>
              <a:defRPr sz="2000">
                <a:solidFill>
                  <a:schemeClr val="lt1"/>
                </a:solidFill>
                <a:latin typeface="Arial"/>
                <a:ea typeface="Arial"/>
                <a:cs typeface="Arial"/>
                <a:sym typeface="Arial"/>
              </a:defRPr>
            </a:lvl8pPr>
            <a:lvl9pPr marL="0" marR="0" lvl="8" indent="0" algn="r" rtl="0">
              <a:spcBef>
                <a:spcPts val="0"/>
              </a:spcBef>
              <a:buNone/>
              <a:defRPr sz="2000">
                <a:solidFill>
                  <a:schemeClr val="lt1"/>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040155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8200" y="365125"/>
            <a:ext cx="10515600" cy="1325600"/>
          </a:xfrm>
          <a:prstGeom prst="rect">
            <a:avLst/>
          </a:prstGeom>
          <a:noFill/>
          <a:ln>
            <a:noFill/>
          </a:ln>
        </p:spPr>
        <p:txBody>
          <a:bodyPr spcFirstLastPara="1" wrap="square" lIns="75575" tIns="37775" rIns="75575" bIns="37775" anchor="ctr" anchorCtr="0"/>
          <a:lstStyle>
            <a:lvl1pPr marR="0" lvl="0" algn="r" rtl="0">
              <a:lnSpc>
                <a:spcPct val="90000"/>
              </a:lnSpc>
              <a:spcBef>
                <a:spcPts val="0"/>
              </a:spcBef>
              <a:spcAft>
                <a:spcPts val="0"/>
              </a:spcAft>
              <a:buClr>
                <a:schemeClr val="dk1"/>
              </a:buClr>
              <a:buSzPts val="3000"/>
              <a:buFont typeface="Calibri"/>
              <a:buNone/>
              <a:defRPr sz="4000" b="0" i="0" u="none" strike="noStrike" cap="none">
                <a:solidFill>
                  <a:schemeClr val="dk1"/>
                </a:solidFill>
                <a:latin typeface="Calibri"/>
                <a:ea typeface="Calibri"/>
                <a:cs typeface="Calibri"/>
                <a:sym typeface="Calibri"/>
              </a:defRPr>
            </a:lvl1pPr>
            <a:lvl2pPr lvl="1" rtl="0">
              <a:spcBef>
                <a:spcPts val="0"/>
              </a:spcBef>
              <a:spcAft>
                <a:spcPts val="0"/>
              </a:spcAft>
              <a:buSzPts val="1200"/>
              <a:buNone/>
              <a:defRPr sz="2000"/>
            </a:lvl2pPr>
            <a:lvl3pPr lvl="2" rtl="0">
              <a:spcBef>
                <a:spcPts val="0"/>
              </a:spcBef>
              <a:spcAft>
                <a:spcPts val="0"/>
              </a:spcAft>
              <a:buSzPts val="1200"/>
              <a:buNone/>
              <a:defRPr sz="2000"/>
            </a:lvl3pPr>
            <a:lvl4pPr lvl="3" rtl="0">
              <a:spcBef>
                <a:spcPts val="0"/>
              </a:spcBef>
              <a:spcAft>
                <a:spcPts val="0"/>
              </a:spcAft>
              <a:buSzPts val="1200"/>
              <a:buNone/>
              <a:defRPr sz="2000"/>
            </a:lvl4pPr>
            <a:lvl5pPr lvl="4" rtl="0">
              <a:spcBef>
                <a:spcPts val="0"/>
              </a:spcBef>
              <a:spcAft>
                <a:spcPts val="0"/>
              </a:spcAft>
              <a:buSzPts val="1200"/>
              <a:buNone/>
              <a:defRPr sz="2000"/>
            </a:lvl5pPr>
            <a:lvl6pPr lvl="5" rtl="0">
              <a:spcBef>
                <a:spcPts val="0"/>
              </a:spcBef>
              <a:spcAft>
                <a:spcPts val="0"/>
              </a:spcAft>
              <a:buSzPts val="1200"/>
              <a:buNone/>
              <a:defRPr sz="2000"/>
            </a:lvl6pPr>
            <a:lvl7pPr lvl="6" rtl="0">
              <a:spcBef>
                <a:spcPts val="0"/>
              </a:spcBef>
              <a:spcAft>
                <a:spcPts val="0"/>
              </a:spcAft>
              <a:buSzPts val="1200"/>
              <a:buNone/>
              <a:defRPr sz="2000"/>
            </a:lvl7pPr>
            <a:lvl8pPr lvl="7" rtl="0">
              <a:spcBef>
                <a:spcPts val="0"/>
              </a:spcBef>
              <a:spcAft>
                <a:spcPts val="0"/>
              </a:spcAft>
              <a:buSzPts val="1200"/>
              <a:buNone/>
              <a:defRPr sz="2000"/>
            </a:lvl8pPr>
            <a:lvl9pPr lvl="8" rtl="0">
              <a:spcBef>
                <a:spcPts val="0"/>
              </a:spcBef>
              <a:spcAft>
                <a:spcPts val="0"/>
              </a:spcAft>
              <a:buSzPts val="1200"/>
              <a:buNone/>
              <a:defRPr sz="2000"/>
            </a:lvl9pPr>
          </a:lstStyle>
          <a:p>
            <a:endParaRPr/>
          </a:p>
        </p:txBody>
      </p:sp>
      <p:sp>
        <p:nvSpPr>
          <p:cNvPr id="57" name="Google Shape;57;p13"/>
          <p:cNvSpPr txBox="1">
            <a:spLocks noGrp="1"/>
          </p:cNvSpPr>
          <p:nvPr>
            <p:ph type="dt" idx="10"/>
          </p:nvPr>
        </p:nvSpPr>
        <p:spPr>
          <a:xfrm>
            <a:off x="838200" y="6356351"/>
            <a:ext cx="2743200" cy="365200"/>
          </a:xfrm>
          <a:prstGeom prst="rect">
            <a:avLst/>
          </a:prstGeom>
          <a:noFill/>
          <a:ln>
            <a:noFill/>
          </a:ln>
        </p:spPr>
        <p:txBody>
          <a:bodyPr spcFirstLastPara="1" wrap="square" lIns="75575" tIns="37775" rIns="75575" bIns="37775" anchor="ctr" anchorCtr="0"/>
          <a:lstStyle>
            <a:lvl1pPr marR="0" lvl="0" algn="l" rtl="0">
              <a:spcBef>
                <a:spcPts val="0"/>
              </a:spcBef>
              <a:spcAft>
                <a:spcPts val="0"/>
              </a:spcAft>
              <a:buSzPts val="1200"/>
              <a:buNone/>
              <a:defRPr sz="1067">
                <a:solidFill>
                  <a:srgbClr val="888888"/>
                </a:solidFill>
                <a:latin typeface="Calibri"/>
                <a:ea typeface="Calibri"/>
                <a:cs typeface="Calibri"/>
                <a:sym typeface="Calibri"/>
              </a:defRPr>
            </a:lvl1pPr>
            <a:lvl2pPr marR="0" lvl="1"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9pPr>
          </a:lstStyle>
          <a:p>
            <a:endParaRPr/>
          </a:p>
        </p:txBody>
      </p:sp>
      <p:sp>
        <p:nvSpPr>
          <p:cNvPr id="58" name="Google Shape;58;p13"/>
          <p:cNvSpPr txBox="1">
            <a:spLocks noGrp="1"/>
          </p:cNvSpPr>
          <p:nvPr>
            <p:ph type="ftr" idx="11"/>
          </p:nvPr>
        </p:nvSpPr>
        <p:spPr>
          <a:xfrm>
            <a:off x="812800" y="6356352"/>
            <a:ext cx="3860800" cy="365200"/>
          </a:xfrm>
          <a:prstGeom prst="rect">
            <a:avLst/>
          </a:prstGeom>
          <a:noFill/>
          <a:ln>
            <a:noFill/>
          </a:ln>
        </p:spPr>
        <p:txBody>
          <a:bodyPr spcFirstLastPara="1" wrap="square" lIns="75575" tIns="37775" rIns="75575" bIns="37775" anchor="ctr" anchorCtr="0"/>
          <a:lstStyle>
            <a:lvl1pPr marR="0" lvl="0" algn="ctr" rtl="0">
              <a:spcBef>
                <a:spcPts val="0"/>
              </a:spcBef>
              <a:spcAft>
                <a:spcPts val="0"/>
              </a:spcAft>
              <a:buSzPts val="1200"/>
              <a:buNone/>
              <a:defRPr sz="1067">
                <a:solidFill>
                  <a:srgbClr val="888888"/>
                </a:solidFill>
                <a:latin typeface="Calibri"/>
                <a:ea typeface="Calibri"/>
                <a:cs typeface="Calibri"/>
                <a:sym typeface="Calibri"/>
              </a:defRPr>
            </a:lvl1pPr>
            <a:lvl2pPr marR="0" lvl="1"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9pPr>
          </a:lstStyle>
          <a:p>
            <a:endParaRPr/>
          </a:p>
        </p:txBody>
      </p:sp>
      <p:sp>
        <p:nvSpPr>
          <p:cNvPr id="59" name="Google Shape;59;p13"/>
          <p:cNvSpPr txBox="1">
            <a:spLocks noGrp="1"/>
          </p:cNvSpPr>
          <p:nvPr>
            <p:ph type="sldNum" idx="12"/>
          </p:nvPr>
        </p:nvSpPr>
        <p:spPr>
          <a:xfrm>
            <a:off x="8610600" y="6356351"/>
            <a:ext cx="2743200" cy="365200"/>
          </a:xfrm>
          <a:prstGeom prst="rect">
            <a:avLst/>
          </a:prstGeom>
          <a:noFill/>
          <a:ln>
            <a:noFill/>
          </a:ln>
        </p:spPr>
        <p:txBody>
          <a:bodyPr spcFirstLastPara="1" wrap="square" lIns="75575" tIns="37775" rIns="75575" bIns="37775" anchor="t" anchorCtr="0">
            <a:noAutofit/>
          </a:bodyPr>
          <a:lstStyle>
            <a:lvl1pPr marL="0" marR="0" lvl="0" indent="0" algn="r" rtl="0">
              <a:spcBef>
                <a:spcPts val="0"/>
              </a:spcBef>
              <a:buNone/>
              <a:defRPr sz="2000">
                <a:solidFill>
                  <a:schemeClr val="dk1"/>
                </a:solidFill>
                <a:latin typeface="Arial"/>
                <a:ea typeface="Arial"/>
                <a:cs typeface="Arial"/>
                <a:sym typeface="Arial"/>
              </a:defRPr>
            </a:lvl1pPr>
            <a:lvl2pPr marL="0" marR="0" lvl="1" indent="0" algn="r" rtl="0">
              <a:spcBef>
                <a:spcPts val="0"/>
              </a:spcBef>
              <a:buNone/>
              <a:defRPr sz="2000">
                <a:solidFill>
                  <a:schemeClr val="dk1"/>
                </a:solidFill>
                <a:latin typeface="Arial"/>
                <a:ea typeface="Arial"/>
                <a:cs typeface="Arial"/>
                <a:sym typeface="Arial"/>
              </a:defRPr>
            </a:lvl2pPr>
            <a:lvl3pPr marL="0" marR="0" lvl="2" indent="0" algn="r" rtl="0">
              <a:spcBef>
                <a:spcPts val="0"/>
              </a:spcBef>
              <a:buNone/>
              <a:defRPr sz="2000">
                <a:solidFill>
                  <a:schemeClr val="dk1"/>
                </a:solidFill>
                <a:latin typeface="Arial"/>
                <a:ea typeface="Arial"/>
                <a:cs typeface="Arial"/>
                <a:sym typeface="Arial"/>
              </a:defRPr>
            </a:lvl3pPr>
            <a:lvl4pPr marL="0" marR="0" lvl="3" indent="0" algn="r" rtl="0">
              <a:spcBef>
                <a:spcPts val="0"/>
              </a:spcBef>
              <a:buNone/>
              <a:defRPr sz="2000">
                <a:solidFill>
                  <a:schemeClr val="dk1"/>
                </a:solidFill>
                <a:latin typeface="Arial"/>
                <a:ea typeface="Arial"/>
                <a:cs typeface="Arial"/>
                <a:sym typeface="Arial"/>
              </a:defRPr>
            </a:lvl4pPr>
            <a:lvl5pPr marL="0" marR="0" lvl="4" indent="0" algn="r" rtl="0">
              <a:spcBef>
                <a:spcPts val="0"/>
              </a:spcBef>
              <a:buNone/>
              <a:defRPr sz="2000">
                <a:solidFill>
                  <a:schemeClr val="dk1"/>
                </a:solidFill>
                <a:latin typeface="Arial"/>
                <a:ea typeface="Arial"/>
                <a:cs typeface="Arial"/>
                <a:sym typeface="Arial"/>
              </a:defRPr>
            </a:lvl5pPr>
            <a:lvl6pPr marL="0" marR="0" lvl="5" indent="0" algn="r" rtl="0">
              <a:spcBef>
                <a:spcPts val="0"/>
              </a:spcBef>
              <a:buNone/>
              <a:defRPr sz="2000">
                <a:solidFill>
                  <a:schemeClr val="dk1"/>
                </a:solidFill>
                <a:latin typeface="Arial"/>
                <a:ea typeface="Arial"/>
                <a:cs typeface="Arial"/>
                <a:sym typeface="Arial"/>
              </a:defRPr>
            </a:lvl6pPr>
            <a:lvl7pPr marL="0" marR="0" lvl="6" indent="0" algn="r" rtl="0">
              <a:spcBef>
                <a:spcPts val="0"/>
              </a:spcBef>
              <a:buNone/>
              <a:defRPr sz="2000">
                <a:solidFill>
                  <a:schemeClr val="dk1"/>
                </a:solidFill>
                <a:latin typeface="Arial"/>
                <a:ea typeface="Arial"/>
                <a:cs typeface="Arial"/>
                <a:sym typeface="Arial"/>
              </a:defRPr>
            </a:lvl7pPr>
            <a:lvl8pPr marL="0" marR="0" lvl="7" indent="0" algn="r" rtl="0">
              <a:spcBef>
                <a:spcPts val="0"/>
              </a:spcBef>
              <a:buNone/>
              <a:defRPr sz="2000">
                <a:solidFill>
                  <a:schemeClr val="dk1"/>
                </a:solidFill>
                <a:latin typeface="Arial"/>
                <a:ea typeface="Arial"/>
                <a:cs typeface="Arial"/>
                <a:sym typeface="Arial"/>
              </a:defRPr>
            </a:lvl8pPr>
            <a:lvl9pPr marL="0" marR="0" lvl="8" indent="0" algn="r" rtl="0">
              <a:spcBef>
                <a:spcPts val="0"/>
              </a:spcBef>
              <a:buNone/>
              <a:defRPr sz="2000">
                <a:solidFill>
                  <a:schemeClr val="dk1"/>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6545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DE4EF0-6E3D-4768-BCD0-59B25A4CF80C}" type="datetimeFigureOut">
              <a:rPr lang="en-US" smtClean="0"/>
              <a:t>11/13/2019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A34B1-FC47-446A-B6AC-433D2BD8C3E4}" type="slidenum">
              <a:rPr lang="en-US" smtClean="0"/>
              <a:t>‹#›</a:t>
            </a:fld>
            <a:endParaRPr lang="en-US"/>
          </a:p>
        </p:txBody>
      </p:sp>
    </p:spTree>
    <p:extLst>
      <p:ext uri="{BB962C8B-B14F-4D97-AF65-F5344CB8AC3E}">
        <p14:creationId xmlns:p14="http://schemas.microsoft.com/office/powerpoint/2010/main" val="772961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DE4EF0-6E3D-4768-BCD0-59B25A4CF80C}" type="datetimeFigureOut">
              <a:rPr lang="en-US" smtClean="0"/>
              <a:t>11/13/2019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EA34B1-FC47-446A-B6AC-433D2BD8C3E4}" type="slidenum">
              <a:rPr lang="en-US" smtClean="0"/>
              <a:t>‹#›</a:t>
            </a:fld>
            <a:endParaRPr lang="en-US"/>
          </a:p>
        </p:txBody>
      </p:sp>
    </p:spTree>
    <p:extLst>
      <p:ext uri="{BB962C8B-B14F-4D97-AF65-F5344CB8AC3E}">
        <p14:creationId xmlns:p14="http://schemas.microsoft.com/office/powerpoint/2010/main" val="3712730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DE4EF0-6E3D-4768-BCD0-59B25A4CF80C}" type="datetimeFigureOut">
              <a:rPr lang="en-US" smtClean="0"/>
              <a:t>11/13/2019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EA34B1-FC47-446A-B6AC-433D2BD8C3E4}" type="slidenum">
              <a:rPr lang="en-US" smtClean="0"/>
              <a:t>‹#›</a:t>
            </a:fld>
            <a:endParaRPr lang="en-US"/>
          </a:p>
        </p:txBody>
      </p:sp>
    </p:spTree>
    <p:extLst>
      <p:ext uri="{BB962C8B-B14F-4D97-AF65-F5344CB8AC3E}">
        <p14:creationId xmlns:p14="http://schemas.microsoft.com/office/powerpoint/2010/main" val="1287320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DE4EF0-6E3D-4768-BCD0-59B25A4CF80C}" type="datetimeFigureOut">
              <a:rPr lang="en-US" smtClean="0"/>
              <a:t>11/13/2019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EA34B1-FC47-446A-B6AC-433D2BD8C3E4}" type="slidenum">
              <a:rPr lang="en-US" smtClean="0"/>
              <a:t>‹#›</a:t>
            </a:fld>
            <a:endParaRPr lang="en-US"/>
          </a:p>
        </p:txBody>
      </p:sp>
    </p:spTree>
    <p:extLst>
      <p:ext uri="{BB962C8B-B14F-4D97-AF65-F5344CB8AC3E}">
        <p14:creationId xmlns:p14="http://schemas.microsoft.com/office/powerpoint/2010/main" val="2625482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DE4EF0-6E3D-4768-BCD0-59B25A4CF80C}" type="datetimeFigureOut">
              <a:rPr lang="en-US" smtClean="0"/>
              <a:t>11/13/2019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EA34B1-FC47-446A-B6AC-433D2BD8C3E4}" type="slidenum">
              <a:rPr lang="en-US" smtClean="0"/>
              <a:t>‹#›</a:t>
            </a:fld>
            <a:endParaRPr lang="en-US"/>
          </a:p>
        </p:txBody>
      </p:sp>
    </p:spTree>
    <p:extLst>
      <p:ext uri="{BB962C8B-B14F-4D97-AF65-F5344CB8AC3E}">
        <p14:creationId xmlns:p14="http://schemas.microsoft.com/office/powerpoint/2010/main" val="3692581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DE4EF0-6E3D-4768-BCD0-59B25A4CF80C}" type="datetimeFigureOut">
              <a:rPr lang="en-US" smtClean="0"/>
              <a:t>11/13/2019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EA34B1-FC47-446A-B6AC-433D2BD8C3E4}" type="slidenum">
              <a:rPr lang="en-US" smtClean="0"/>
              <a:t>‹#›</a:t>
            </a:fld>
            <a:endParaRPr lang="en-US"/>
          </a:p>
        </p:txBody>
      </p:sp>
    </p:spTree>
    <p:extLst>
      <p:ext uri="{BB962C8B-B14F-4D97-AF65-F5344CB8AC3E}">
        <p14:creationId xmlns:p14="http://schemas.microsoft.com/office/powerpoint/2010/main" val="4259432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DE4EF0-6E3D-4768-BCD0-59B25A4CF80C}" type="datetimeFigureOut">
              <a:rPr lang="en-US" smtClean="0"/>
              <a:t>11/13/2019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EA34B1-FC47-446A-B6AC-433D2BD8C3E4}" type="slidenum">
              <a:rPr lang="en-US" smtClean="0"/>
              <a:t>‹#›</a:t>
            </a:fld>
            <a:endParaRPr lang="en-US"/>
          </a:p>
        </p:txBody>
      </p:sp>
    </p:spTree>
    <p:extLst>
      <p:ext uri="{BB962C8B-B14F-4D97-AF65-F5344CB8AC3E}">
        <p14:creationId xmlns:p14="http://schemas.microsoft.com/office/powerpoint/2010/main" val="4250390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8DE4EF0-6E3D-4768-BCD0-59B25A4CF80C}" type="datetimeFigureOut">
              <a:rPr lang="en-US" smtClean="0"/>
              <a:t>11/13/2019</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5EA34B1-FC47-446A-B6AC-433D2BD8C3E4}" type="slidenum">
              <a:rPr lang="en-US" smtClean="0"/>
              <a:t>‹#›</a:t>
            </a:fld>
            <a:endParaRPr lang="en-US"/>
          </a:p>
        </p:txBody>
      </p:sp>
    </p:spTree>
    <p:extLst>
      <p:ext uri="{BB962C8B-B14F-4D97-AF65-F5344CB8AC3E}">
        <p14:creationId xmlns:p14="http://schemas.microsoft.com/office/powerpoint/2010/main" val="1177326577"/>
      </p:ext>
    </p:extLst>
  </p:cSld>
  <p:clrMap bg1="dk1" tx1="lt1" bg2="dk2" tx2="lt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1.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1.xml"/><Relationship Id="rId4" Type="http://schemas.openxmlformats.org/officeDocument/2006/relationships/image" Target="../media/image16.jp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google.com/url?sa=i&amp;rct=j&amp;q=&amp;esrc=s&amp;source=images&amp;cd=&amp;cad=rja&amp;uact=8&amp;ved=2ahUKEwiC-f-Xi9LeAhUGmuAKHZtQBnEQjRx6BAgBEAU&amp;url=https://carts4u.com/standard-grocery-shopping-cart-200&amp;psig=AOvVaw2mxLOxLtO1o_Akisvm5Xsg&amp;ust=1542223177263294" TargetMode="External"/><Relationship Id="rId1" Type="http://schemas.openxmlformats.org/officeDocument/2006/relationships/slideLayout" Target="../slideLayouts/slideLayout2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1.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21.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dirty="0"/>
              <a:t>Welcome and Introduction</a:t>
            </a:r>
            <a:br>
              <a:rPr lang="en" dirty="0"/>
            </a:br>
            <a:r>
              <a:rPr lang="en-US" dirty="0"/>
              <a:t>Overview of Cryptography</a:t>
            </a:r>
            <a:br>
              <a:rPr lang="en-US" dirty="0"/>
            </a:br>
            <a:br>
              <a:rPr lang="en" dirty="0"/>
            </a:br>
            <a:r>
              <a:rPr lang="en" sz="3600" dirty="0"/>
              <a:t>Instructor: Kelly </a:t>
            </a:r>
            <a:r>
              <a:rPr lang="en" sz="3600" dirty="0" err="1"/>
              <a:t>Handerhan</a:t>
            </a:r>
            <a:br>
              <a:rPr lang="en" sz="3600" dirty="0"/>
            </a:br>
            <a:r>
              <a:rPr lang="en" sz="3600" dirty="0"/>
              <a:t>CISSP, CISM, CCSP, PMP, CRISC, etc.</a:t>
            </a:r>
            <a:endParaRPr lang="en-US" dirty="0"/>
          </a:p>
        </p:txBody>
      </p:sp>
      <p:sp>
        <p:nvSpPr>
          <p:cNvPr id="2" name="Slide Number Placeholder 1">
            <a:extLst>
              <a:ext uri="{FF2B5EF4-FFF2-40B4-BE49-F238E27FC236}">
                <a16:creationId xmlns:a16="http://schemas.microsoft.com/office/drawing/2014/main" id="{3F0E6E83-6B40-4EDD-AB99-F766CCBB8F9C}"/>
              </a:ext>
            </a:extLst>
          </p:cNvPr>
          <p:cNvSpPr>
            <a:spLocks noGrp="1"/>
          </p:cNvSpPr>
          <p:nvPr>
            <p:ph type="sldNum" idx="12"/>
          </p:nvPr>
        </p:nvSpPr>
        <p:spPr/>
        <p:txBody>
          <a:bodyPr/>
          <a:lstStyle/>
          <a:p>
            <a:fld id="{00000000-1234-1234-1234-123412341234}" type="slidenum">
              <a:rPr lang="en" smtClean="0"/>
              <a:pPr/>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42"/>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a:t>Cryptography in Warfare</a:t>
            </a:r>
            <a:endParaRPr sz="1600"/>
          </a:p>
        </p:txBody>
      </p:sp>
      <p:sp>
        <p:nvSpPr>
          <p:cNvPr id="2" name="Footer Placeholder 1">
            <a:extLst>
              <a:ext uri="{FF2B5EF4-FFF2-40B4-BE49-F238E27FC236}">
                <a16:creationId xmlns:a16="http://schemas.microsoft.com/office/drawing/2014/main" id="{2C91707D-3646-4A7C-8615-875EF1FEE587}"/>
              </a:ext>
            </a:extLst>
          </p:cNvPr>
          <p:cNvSpPr>
            <a:spLocks noGrp="1"/>
          </p:cNvSpPr>
          <p:nvPr>
            <p:ph type="ftr" idx="11"/>
          </p:nvPr>
        </p:nvSpPr>
        <p:spPr/>
        <p:txBody>
          <a:bodyPr/>
          <a:lstStyle/>
          <a:p>
            <a:endParaRPr lang="en-US"/>
          </a:p>
        </p:txBody>
      </p:sp>
      <p:sp>
        <p:nvSpPr>
          <p:cNvPr id="1063" name="Google Shape;1063;p142"/>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10</a:t>
            </a:fld>
            <a:endParaRPr kern="0">
              <a:solidFill>
                <a:srgbClr val="000000"/>
              </a:solidFill>
            </a:endParaRPr>
          </a:p>
        </p:txBody>
      </p:sp>
      <p:sp>
        <p:nvSpPr>
          <p:cNvPr id="1064" name="Google Shape;1064;p142"/>
          <p:cNvSpPr txBox="1">
            <a:spLocks noGrp="1"/>
          </p:cNvSpPr>
          <p:nvPr>
            <p:ph type="body" idx="4294967295"/>
          </p:nvPr>
        </p:nvSpPr>
        <p:spPr>
          <a:xfrm>
            <a:off x="0" y="2219325"/>
            <a:ext cx="5254625" cy="3294063"/>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Enigma Machine/Purple Machine</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Used by the Germans/Japanese in WWII</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Breaking the cryptography of these devices is credited with reducing the length of the war.  </a:t>
            </a:r>
            <a:endParaRPr sz="1600"/>
          </a:p>
          <a:p>
            <a:pPr marL="203195" indent="-33866">
              <a:lnSpc>
                <a:spcPct val="90000"/>
              </a:lnSpc>
              <a:spcBef>
                <a:spcPts val="933"/>
              </a:spcBef>
              <a:spcAft>
                <a:spcPts val="2133"/>
              </a:spcAft>
              <a:buClr>
                <a:schemeClr val="dk1"/>
              </a:buClr>
              <a:buSzPts val="1900"/>
              <a:buNone/>
            </a:pPr>
            <a:endParaRPr sz="2533">
              <a:solidFill>
                <a:schemeClr val="dk1"/>
              </a:solidFill>
              <a:latin typeface="Calibri"/>
              <a:ea typeface="Calibri"/>
              <a:cs typeface="Calibri"/>
              <a:sym typeface="Calibri"/>
            </a:endParaRPr>
          </a:p>
        </p:txBody>
      </p:sp>
      <p:pic>
        <p:nvPicPr>
          <p:cNvPr id="1065" name="Google Shape;1065;p142"/>
          <p:cNvPicPr preferRelativeResize="0"/>
          <p:nvPr/>
        </p:nvPicPr>
        <p:blipFill rotWithShape="1">
          <a:blip r:embed="rId3">
            <a:alphaModFix/>
          </a:blip>
          <a:srcRect/>
          <a:stretch/>
        </p:blipFill>
        <p:spPr>
          <a:xfrm>
            <a:off x="6182468" y="1690689"/>
            <a:ext cx="3877224" cy="40243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43"/>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a:t>Vernam Cipher</a:t>
            </a:r>
            <a:endParaRPr sz="1600"/>
          </a:p>
        </p:txBody>
      </p:sp>
      <p:sp>
        <p:nvSpPr>
          <p:cNvPr id="2" name="Footer Placeholder 1">
            <a:extLst>
              <a:ext uri="{FF2B5EF4-FFF2-40B4-BE49-F238E27FC236}">
                <a16:creationId xmlns:a16="http://schemas.microsoft.com/office/drawing/2014/main" id="{986CB991-99E7-46DF-8793-B8175B91BBF4}"/>
              </a:ext>
            </a:extLst>
          </p:cNvPr>
          <p:cNvSpPr>
            <a:spLocks noGrp="1"/>
          </p:cNvSpPr>
          <p:nvPr>
            <p:ph type="ftr" idx="11"/>
          </p:nvPr>
        </p:nvSpPr>
        <p:spPr/>
        <p:txBody>
          <a:bodyPr/>
          <a:lstStyle/>
          <a:p>
            <a:endParaRPr lang="en-US"/>
          </a:p>
        </p:txBody>
      </p:sp>
      <p:sp>
        <p:nvSpPr>
          <p:cNvPr id="1072" name="Google Shape;1072;p143"/>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11</a:t>
            </a:fld>
            <a:endParaRPr kern="0">
              <a:solidFill>
                <a:srgbClr val="000000"/>
              </a:solidFill>
            </a:endParaRPr>
          </a:p>
        </p:txBody>
      </p:sp>
      <p:sp>
        <p:nvSpPr>
          <p:cNvPr id="1073" name="Google Shape;1073;p143"/>
          <p:cNvSpPr txBox="1">
            <a:spLocks noGrp="1"/>
          </p:cNvSpPr>
          <p:nvPr>
            <p:ph type="body" idx="4294967295"/>
          </p:nvPr>
        </p:nvSpPr>
        <p:spPr>
          <a:xfrm>
            <a:off x="0" y="1949450"/>
            <a:ext cx="8162925" cy="3362325"/>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2300"/>
              <a:buFont typeface="Arial"/>
              <a:buChar char="•"/>
            </a:pPr>
            <a:r>
              <a:rPr lang="en" sz="3067">
                <a:solidFill>
                  <a:schemeClr val="dk1"/>
                </a:solidFill>
                <a:latin typeface="Calibri"/>
                <a:ea typeface="Calibri"/>
                <a:cs typeface="Calibri"/>
                <a:sym typeface="Calibri"/>
              </a:rPr>
              <a:t>One Time Pad</a:t>
            </a:r>
            <a:endParaRPr sz="1600"/>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Only mathematically unbreakable form of cryptography</a:t>
            </a:r>
            <a:endParaRPr sz="1600"/>
          </a:p>
          <a:p>
            <a:pPr marL="626518" lvl="1" indent="-220128">
              <a:lnSpc>
                <a:spcPct val="9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Key must be used only once</a:t>
            </a:r>
            <a:endParaRPr sz="1600"/>
          </a:p>
          <a:p>
            <a:pPr marL="626518" lvl="1" indent="-220128">
              <a:lnSpc>
                <a:spcPct val="9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Pad must be at least as long as the message</a:t>
            </a:r>
            <a:endParaRPr sz="1600"/>
          </a:p>
          <a:p>
            <a:pPr marL="626518" lvl="1" indent="-220128">
              <a:lnSpc>
                <a:spcPct val="9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Key pad is statistically unpredictable</a:t>
            </a:r>
            <a:endParaRPr sz="1600"/>
          </a:p>
          <a:p>
            <a:pPr marL="626518" lvl="1" indent="-220128">
              <a:lnSpc>
                <a:spcPct val="90000"/>
              </a:lnSpc>
              <a:spcBef>
                <a:spcPts val="400"/>
              </a:spcBef>
              <a:spcAft>
                <a:spcPts val="2133"/>
              </a:spcAft>
              <a:buClr>
                <a:schemeClr val="dk1"/>
              </a:buClr>
              <a:buSzPts val="2000"/>
              <a:buFont typeface="Arial"/>
              <a:buChar char="•"/>
            </a:pPr>
            <a:r>
              <a:rPr lang="en" sz="2667">
                <a:solidFill>
                  <a:schemeClr val="dk1"/>
                </a:solidFill>
                <a:latin typeface="Calibri"/>
                <a:ea typeface="Calibri"/>
                <a:cs typeface="Calibri"/>
                <a:sym typeface="Calibri"/>
              </a:rPr>
              <a:t>Key Pad must be delivered and stored securely</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37"/>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dirty="0"/>
              <a:t>Cryptography </a:t>
            </a:r>
            <a:r>
              <a:rPr lang="en-US" dirty="0"/>
              <a:t>Basics</a:t>
            </a:r>
            <a:endParaRPr dirty="0"/>
          </a:p>
        </p:txBody>
      </p:sp>
      <p:sp>
        <p:nvSpPr>
          <p:cNvPr id="2" name="Slide Number Placeholder 1">
            <a:extLst>
              <a:ext uri="{FF2B5EF4-FFF2-40B4-BE49-F238E27FC236}">
                <a16:creationId xmlns:a16="http://schemas.microsoft.com/office/drawing/2014/main" id="{AFEE9733-3C00-41E2-87E0-75AAEFE2F800}"/>
              </a:ext>
            </a:extLst>
          </p:cNvPr>
          <p:cNvSpPr>
            <a:spLocks noGrp="1"/>
          </p:cNvSpPr>
          <p:nvPr>
            <p:ph type="sldNum" idx="12"/>
          </p:nvPr>
        </p:nvSpPr>
        <p:spPr/>
        <p:txBody>
          <a:bodyPr/>
          <a:lstStyle/>
          <a:p>
            <a:fld id="{00000000-1234-1234-1234-123412341234}" type="slidenum">
              <a:rPr lang="en" smtClean="0"/>
              <a:pPr/>
              <a:t>12</a:t>
            </a:fld>
            <a:endParaRPr lang="en"/>
          </a:p>
        </p:txBody>
      </p:sp>
    </p:spTree>
    <p:extLst>
      <p:ext uri="{BB962C8B-B14F-4D97-AF65-F5344CB8AC3E}">
        <p14:creationId xmlns:p14="http://schemas.microsoft.com/office/powerpoint/2010/main" val="220323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4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lgn="l"/>
            <a:r>
              <a:rPr lang="en" dirty="0"/>
              <a:t>Security Services provided by Cryptography</a:t>
            </a:r>
            <a:endParaRPr sz="1600" dirty="0"/>
          </a:p>
        </p:txBody>
      </p:sp>
      <p:sp>
        <p:nvSpPr>
          <p:cNvPr id="2" name="Footer Placeholder 1">
            <a:extLst>
              <a:ext uri="{FF2B5EF4-FFF2-40B4-BE49-F238E27FC236}">
                <a16:creationId xmlns:a16="http://schemas.microsoft.com/office/drawing/2014/main" id="{CBD511AB-684F-4E25-B7C8-F42E51BF641E}"/>
              </a:ext>
            </a:extLst>
          </p:cNvPr>
          <p:cNvSpPr>
            <a:spLocks noGrp="1"/>
          </p:cNvSpPr>
          <p:nvPr>
            <p:ph type="ftr" idx="11"/>
          </p:nvPr>
        </p:nvSpPr>
        <p:spPr/>
        <p:txBody>
          <a:bodyPr/>
          <a:lstStyle/>
          <a:p>
            <a:endParaRPr lang="en-US"/>
          </a:p>
        </p:txBody>
      </p:sp>
      <p:sp>
        <p:nvSpPr>
          <p:cNvPr id="1080" name="Google Shape;1080;p144"/>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13</a:t>
            </a:fld>
            <a:endParaRPr kern="0">
              <a:solidFill>
                <a:srgbClr val="000000"/>
              </a:solidFill>
            </a:endParaRPr>
          </a:p>
        </p:txBody>
      </p:sp>
      <p:sp>
        <p:nvSpPr>
          <p:cNvPr id="1081" name="Google Shape;1081;p144"/>
          <p:cNvSpPr txBox="1">
            <a:spLocks noGrp="1"/>
          </p:cNvSpPr>
          <p:nvPr>
            <p:ph type="body" idx="4294967295"/>
          </p:nvPr>
        </p:nvSpPr>
        <p:spPr>
          <a:xfrm>
            <a:off x="0" y="2084388"/>
            <a:ext cx="7886700"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2300"/>
              <a:buFont typeface="Arial"/>
              <a:buChar char="•"/>
            </a:pPr>
            <a:r>
              <a:rPr lang="en" sz="3067">
                <a:solidFill>
                  <a:schemeClr val="dk1"/>
                </a:solidFill>
                <a:latin typeface="Calibri"/>
                <a:ea typeface="Calibri"/>
                <a:cs typeface="Calibri"/>
                <a:sym typeface="Calibri"/>
              </a:rPr>
              <a:t>Privacy:  Prevents unauthorized disclosure of information</a:t>
            </a:r>
            <a:endParaRPr sz="1600"/>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Authenticity:  Verifies the claimed identity </a:t>
            </a:r>
            <a:endParaRPr sz="1600"/>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Integrity:  Detects modification or corruption</a:t>
            </a:r>
            <a:endParaRPr sz="1600"/>
          </a:p>
          <a:p>
            <a:pPr marL="203195" indent="-194728">
              <a:lnSpc>
                <a:spcPct val="90000"/>
              </a:lnSpc>
              <a:spcBef>
                <a:spcPts val="933"/>
              </a:spcBef>
              <a:spcAft>
                <a:spcPts val="2133"/>
              </a:spcAft>
              <a:buClr>
                <a:schemeClr val="dk1"/>
              </a:buClr>
              <a:buSzPts val="2300"/>
              <a:buFont typeface="Arial"/>
              <a:buChar char="•"/>
            </a:pPr>
            <a:r>
              <a:rPr lang="en" sz="3067">
                <a:solidFill>
                  <a:schemeClr val="dk1"/>
                </a:solidFill>
                <a:latin typeface="Calibri"/>
                <a:ea typeface="Calibri"/>
                <a:cs typeface="Calibri"/>
                <a:sym typeface="Calibri"/>
              </a:rPr>
              <a:t>Non-Repudiation:  Combines authenticity and integrity.  A sender can’t dispute having sent a message, nor its contents.</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145"/>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lgn="l"/>
            <a:r>
              <a:rPr lang="en" dirty="0"/>
              <a:t>Definitions and Concepts</a:t>
            </a:r>
            <a:endParaRPr sz="1600" dirty="0"/>
          </a:p>
        </p:txBody>
      </p:sp>
      <p:sp>
        <p:nvSpPr>
          <p:cNvPr id="2" name="Footer Placeholder 1">
            <a:extLst>
              <a:ext uri="{FF2B5EF4-FFF2-40B4-BE49-F238E27FC236}">
                <a16:creationId xmlns:a16="http://schemas.microsoft.com/office/drawing/2014/main" id="{16C212C8-8F5A-44FC-B136-F3425BE339A8}"/>
              </a:ext>
            </a:extLst>
          </p:cNvPr>
          <p:cNvSpPr>
            <a:spLocks noGrp="1"/>
          </p:cNvSpPr>
          <p:nvPr>
            <p:ph type="ftr" idx="11"/>
          </p:nvPr>
        </p:nvSpPr>
        <p:spPr/>
        <p:txBody>
          <a:bodyPr/>
          <a:lstStyle/>
          <a:p>
            <a:endParaRPr lang="en-US"/>
          </a:p>
        </p:txBody>
      </p:sp>
      <p:sp>
        <p:nvSpPr>
          <p:cNvPr id="1088" name="Google Shape;1088;p145"/>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14</a:t>
            </a:fld>
            <a:endParaRPr kern="0">
              <a:solidFill>
                <a:srgbClr val="000000"/>
              </a:solidFill>
            </a:endParaRPr>
          </a:p>
        </p:txBody>
      </p:sp>
      <p:sp>
        <p:nvSpPr>
          <p:cNvPr id="1089" name="Google Shape;1089;p145"/>
          <p:cNvSpPr txBox="1">
            <a:spLocks noGrp="1"/>
          </p:cNvSpPr>
          <p:nvPr>
            <p:ph type="body" idx="4294967295"/>
          </p:nvPr>
        </p:nvSpPr>
        <p:spPr>
          <a:xfrm>
            <a:off x="0" y="2286000"/>
            <a:ext cx="9513888" cy="3697288"/>
          </a:xfrm>
          <a:prstGeom prst="rect">
            <a:avLst/>
          </a:prstGeom>
          <a:noFill/>
          <a:ln>
            <a:noFill/>
          </a:ln>
        </p:spPr>
        <p:txBody>
          <a:bodyPr spcFirstLastPara="1" wrap="square" lIns="100767" tIns="50367" rIns="100767" bIns="50367" anchor="t" anchorCtr="0">
            <a:noAutofit/>
          </a:bodyPr>
          <a:lstStyle/>
          <a:p>
            <a:pPr marL="203195" indent="-203195" algn="ctr">
              <a:lnSpc>
                <a:spcPct val="90000"/>
              </a:lnSpc>
              <a:buClr>
                <a:schemeClr val="dk1"/>
              </a:buClr>
              <a:buSzPts val="2600"/>
              <a:buNone/>
            </a:pPr>
            <a:r>
              <a:rPr lang="en" sz="3467" b="1">
                <a:solidFill>
                  <a:schemeClr val="dk1"/>
                </a:solidFill>
                <a:latin typeface="Calibri"/>
                <a:ea typeface="Calibri"/>
                <a:cs typeface="Calibri"/>
                <a:sym typeface="Calibri"/>
              </a:rPr>
              <a:t>Plain Text + Initialization Vector + Algorithm (aka Cipher) + Key</a:t>
            </a:r>
            <a:endParaRPr sz="1600"/>
          </a:p>
          <a:p>
            <a:pPr marL="1032908" lvl="2" indent="-203195">
              <a:lnSpc>
                <a:spcPct val="90000"/>
              </a:lnSpc>
              <a:spcBef>
                <a:spcPts val="400"/>
              </a:spcBef>
              <a:buClr>
                <a:schemeClr val="dk1"/>
              </a:buClr>
              <a:buSzPts val="2000"/>
              <a:buNone/>
            </a:pPr>
            <a:r>
              <a:rPr lang="en" sz="2667">
                <a:solidFill>
                  <a:schemeClr val="dk1"/>
                </a:solidFill>
                <a:latin typeface="Calibri"/>
                <a:ea typeface="Calibri"/>
                <a:cs typeface="Calibri"/>
                <a:sym typeface="Calibri"/>
              </a:rPr>
              <a:t>                                               </a:t>
            </a:r>
            <a:r>
              <a:rPr lang="en" sz="4400" b="1">
                <a:solidFill>
                  <a:schemeClr val="dk1"/>
                </a:solidFill>
                <a:latin typeface="Calibri"/>
                <a:ea typeface="Calibri"/>
                <a:cs typeface="Calibri"/>
                <a:sym typeface="Calibri"/>
              </a:rPr>
              <a:t>=</a:t>
            </a:r>
            <a:endParaRPr sz="1600"/>
          </a:p>
          <a:p>
            <a:pPr marL="1032908" lvl="2" indent="-203195" algn="ctr">
              <a:lnSpc>
                <a:spcPct val="90000"/>
              </a:lnSpc>
              <a:spcBef>
                <a:spcPts val="400"/>
              </a:spcBef>
              <a:buClr>
                <a:schemeClr val="dk1"/>
              </a:buClr>
              <a:buSzPts val="3300"/>
              <a:buNone/>
            </a:pPr>
            <a:r>
              <a:rPr lang="en" sz="4400" b="1">
                <a:solidFill>
                  <a:schemeClr val="dk1"/>
                </a:solidFill>
                <a:latin typeface="Calibri"/>
                <a:ea typeface="Calibri"/>
                <a:cs typeface="Calibri"/>
                <a:sym typeface="Calibri"/>
              </a:rPr>
              <a:t>Cipher Text</a:t>
            </a:r>
            <a:endParaRPr sz="1600"/>
          </a:p>
          <a:p>
            <a:pPr marL="1032908" lvl="2" indent="-203195" algn="just">
              <a:lnSpc>
                <a:spcPct val="90000"/>
              </a:lnSpc>
              <a:spcBef>
                <a:spcPts val="400"/>
              </a:spcBef>
              <a:spcAft>
                <a:spcPts val="2133"/>
              </a:spcAft>
              <a:buClr>
                <a:schemeClr val="dk1"/>
              </a:buClr>
              <a:buSzPts val="2000"/>
              <a:buNone/>
            </a:pPr>
            <a:endParaRPr sz="2667" b="1">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146"/>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lgn="l"/>
            <a:r>
              <a:rPr lang="en" dirty="0"/>
              <a:t>Initialization Vector	</a:t>
            </a:r>
            <a:endParaRPr sz="1600" dirty="0"/>
          </a:p>
        </p:txBody>
      </p:sp>
      <p:sp>
        <p:nvSpPr>
          <p:cNvPr id="2" name="Footer Placeholder 1">
            <a:extLst>
              <a:ext uri="{FF2B5EF4-FFF2-40B4-BE49-F238E27FC236}">
                <a16:creationId xmlns:a16="http://schemas.microsoft.com/office/drawing/2014/main" id="{6674DF83-1A28-40B3-8880-52FFEC102D79}"/>
              </a:ext>
            </a:extLst>
          </p:cNvPr>
          <p:cNvSpPr>
            <a:spLocks noGrp="1"/>
          </p:cNvSpPr>
          <p:nvPr>
            <p:ph type="ftr" idx="11"/>
          </p:nvPr>
        </p:nvSpPr>
        <p:spPr/>
        <p:txBody>
          <a:bodyPr/>
          <a:lstStyle/>
          <a:p>
            <a:endParaRPr lang="en-US"/>
          </a:p>
        </p:txBody>
      </p:sp>
      <p:sp>
        <p:nvSpPr>
          <p:cNvPr id="1097" name="Google Shape;1097;p146"/>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15</a:t>
            </a:fld>
            <a:endParaRPr kern="0">
              <a:solidFill>
                <a:srgbClr val="000000"/>
              </a:solidFill>
            </a:endParaRPr>
          </a:p>
        </p:txBody>
      </p:sp>
      <p:sp>
        <p:nvSpPr>
          <p:cNvPr id="1096" name="Google Shape;1096;p146"/>
          <p:cNvSpPr txBox="1">
            <a:spLocks noGrp="1"/>
          </p:cNvSpPr>
          <p:nvPr>
            <p:ph type="body" idx="4294967295"/>
          </p:nvPr>
        </p:nvSpPr>
        <p:spPr>
          <a:xfrm>
            <a:off x="0" y="2098675"/>
            <a:ext cx="7389813" cy="3294063"/>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Here are some random numbers (I promise, they’re really random!)</a:t>
            </a:r>
            <a:endParaRPr sz="1600"/>
          </a:p>
          <a:p>
            <a:pPr marL="829713" lvl="1" indent="-406390">
              <a:lnSpc>
                <a:spcPct val="90000"/>
              </a:lnSpc>
              <a:spcBef>
                <a:spcPts val="400"/>
              </a:spcBef>
              <a:buClr>
                <a:schemeClr val="dk1"/>
              </a:buClr>
              <a:buSzPts val="1600"/>
              <a:buNone/>
            </a:pPr>
            <a:r>
              <a:rPr lang="en" sz="2133">
                <a:solidFill>
                  <a:schemeClr val="dk1"/>
                </a:solidFill>
                <a:latin typeface="Calibri"/>
                <a:ea typeface="Calibri"/>
                <a:cs typeface="Calibri"/>
                <a:sym typeface="Calibri"/>
              </a:rPr>
              <a:t>7  5  2  3  4  9 4</a:t>
            </a:r>
            <a:endParaRPr sz="1600"/>
          </a:p>
          <a:p>
            <a:pPr marL="829713" lvl="1" indent="-406390">
              <a:lnSpc>
                <a:spcPct val="90000"/>
              </a:lnSpc>
              <a:spcBef>
                <a:spcPts val="400"/>
              </a:spcBef>
              <a:buClr>
                <a:schemeClr val="dk1"/>
              </a:buClr>
              <a:buSzPts val="1600"/>
              <a:buNone/>
            </a:pPr>
            <a:r>
              <a:rPr lang="en" sz="2133">
                <a:solidFill>
                  <a:schemeClr val="dk1"/>
                </a:solidFill>
                <a:latin typeface="Calibri"/>
                <a:ea typeface="Calibri"/>
                <a:cs typeface="Calibri"/>
                <a:sym typeface="Calibri"/>
              </a:rPr>
              <a:t>If we start at track </a:t>
            </a:r>
            <a:r>
              <a:rPr lang="en" sz="2133">
                <a:solidFill>
                  <a:srgbClr val="FF0000"/>
                </a:solidFill>
                <a:latin typeface="Calibri"/>
                <a:ea typeface="Calibri"/>
                <a:cs typeface="Calibri"/>
                <a:sym typeface="Calibri"/>
              </a:rPr>
              <a:t>0</a:t>
            </a:r>
            <a:r>
              <a:rPr lang="en" sz="2133">
                <a:solidFill>
                  <a:schemeClr val="dk1"/>
                </a:solidFill>
                <a:latin typeface="Calibri"/>
                <a:ea typeface="Calibri"/>
                <a:cs typeface="Calibri"/>
                <a:sym typeface="Calibri"/>
              </a:rPr>
              <a:t> and +7 +5 – 2 +3 + 4 +9 -4</a:t>
            </a:r>
            <a:endParaRPr sz="1600"/>
          </a:p>
          <a:p>
            <a:pPr marL="829713" lvl="1" indent="-406390">
              <a:lnSpc>
                <a:spcPct val="90000"/>
              </a:lnSpc>
              <a:spcBef>
                <a:spcPts val="400"/>
              </a:spcBef>
              <a:buClr>
                <a:schemeClr val="dk1"/>
              </a:buClr>
              <a:buSzPts val="1600"/>
              <a:buNone/>
            </a:pPr>
            <a:r>
              <a:rPr lang="en" sz="2133">
                <a:solidFill>
                  <a:schemeClr val="dk1"/>
                </a:solidFill>
                <a:latin typeface="Calibri"/>
                <a:ea typeface="Calibri"/>
                <a:cs typeface="Calibri"/>
                <a:sym typeface="Calibri"/>
              </a:rPr>
              <a:t>We still don’t have randomness.  Vary the starting point and that will make the process more random</a:t>
            </a:r>
            <a:endParaRPr sz="1600"/>
          </a:p>
          <a:p>
            <a:pPr marL="829713" lvl="1" indent="-406390">
              <a:lnSpc>
                <a:spcPct val="90000"/>
              </a:lnSpc>
              <a:spcBef>
                <a:spcPts val="400"/>
              </a:spcBef>
              <a:spcAft>
                <a:spcPts val="2133"/>
              </a:spcAft>
              <a:buClr>
                <a:schemeClr val="dk1"/>
              </a:buClr>
              <a:buSzPts val="1600"/>
              <a:buNone/>
            </a:pPr>
            <a:r>
              <a:rPr lang="en" sz="2133">
                <a:solidFill>
                  <a:schemeClr val="dk1"/>
                </a:solidFill>
                <a:latin typeface="Calibri"/>
                <a:ea typeface="Calibri"/>
                <a:cs typeface="Calibri"/>
                <a:sym typeface="Calibri"/>
              </a:rPr>
              <a:t>Very similar to a “seed” or a “salt”</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47"/>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a:t>Algorithm</a:t>
            </a:r>
            <a:endParaRPr sz="1600"/>
          </a:p>
        </p:txBody>
      </p:sp>
      <p:sp>
        <p:nvSpPr>
          <p:cNvPr id="2" name="Footer Placeholder 1">
            <a:extLst>
              <a:ext uri="{FF2B5EF4-FFF2-40B4-BE49-F238E27FC236}">
                <a16:creationId xmlns:a16="http://schemas.microsoft.com/office/drawing/2014/main" id="{A24CEFAD-C0BE-40FC-A2D9-A1BAC5C30DFC}"/>
              </a:ext>
            </a:extLst>
          </p:cNvPr>
          <p:cNvSpPr>
            <a:spLocks noGrp="1"/>
          </p:cNvSpPr>
          <p:nvPr>
            <p:ph type="ftr" idx="11"/>
          </p:nvPr>
        </p:nvSpPr>
        <p:spPr/>
        <p:txBody>
          <a:bodyPr/>
          <a:lstStyle/>
          <a:p>
            <a:endParaRPr lang="en-US"/>
          </a:p>
        </p:txBody>
      </p:sp>
      <p:sp>
        <p:nvSpPr>
          <p:cNvPr id="1105" name="Google Shape;1105;p147"/>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16</a:t>
            </a:fld>
            <a:endParaRPr kern="0">
              <a:solidFill>
                <a:srgbClr val="000000"/>
              </a:solidFill>
            </a:endParaRPr>
          </a:p>
        </p:txBody>
      </p:sp>
      <p:pic>
        <p:nvPicPr>
          <p:cNvPr id="1104" name="Google Shape;1104;p147"/>
          <p:cNvPicPr preferRelativeResize="0">
            <a:picLocks noGrp="1"/>
          </p:cNvPicPr>
          <p:nvPr>
            <p:ph type="body" idx="4294967295"/>
          </p:nvPr>
        </p:nvPicPr>
        <p:blipFill rotWithShape="1">
          <a:blip r:embed="rId3">
            <a:alphaModFix/>
          </a:blip>
          <a:srcRect/>
          <a:stretch/>
        </p:blipFill>
        <p:spPr>
          <a:xfrm>
            <a:off x="0" y="2320925"/>
            <a:ext cx="8712200" cy="21828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48"/>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Elements of Cryptography</a:t>
            </a:r>
            <a:endParaRPr sz="1600" dirty="0"/>
          </a:p>
        </p:txBody>
      </p:sp>
      <p:sp>
        <p:nvSpPr>
          <p:cNvPr id="2" name="Footer Placeholder 1">
            <a:extLst>
              <a:ext uri="{FF2B5EF4-FFF2-40B4-BE49-F238E27FC236}">
                <a16:creationId xmlns:a16="http://schemas.microsoft.com/office/drawing/2014/main" id="{82FDBE52-904D-47BB-BF05-6F9D14F0C35E}"/>
              </a:ext>
            </a:extLst>
          </p:cNvPr>
          <p:cNvSpPr>
            <a:spLocks noGrp="1"/>
          </p:cNvSpPr>
          <p:nvPr>
            <p:ph type="ftr" idx="11"/>
          </p:nvPr>
        </p:nvSpPr>
        <p:spPr/>
        <p:txBody>
          <a:bodyPr/>
          <a:lstStyle/>
          <a:p>
            <a:endParaRPr lang="en-US"/>
          </a:p>
        </p:txBody>
      </p:sp>
      <p:sp>
        <p:nvSpPr>
          <p:cNvPr id="1112" name="Google Shape;1112;p148"/>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17</a:t>
            </a:fld>
            <a:endParaRPr kern="0">
              <a:solidFill>
                <a:srgbClr val="000000"/>
              </a:solidFill>
            </a:endParaRPr>
          </a:p>
        </p:txBody>
      </p:sp>
      <p:sp>
        <p:nvSpPr>
          <p:cNvPr id="1113" name="Google Shape;1113;p148"/>
          <p:cNvSpPr txBox="1">
            <a:spLocks noGrp="1"/>
          </p:cNvSpPr>
          <p:nvPr>
            <p:ph type="body" idx="4294967295"/>
          </p:nvPr>
        </p:nvSpPr>
        <p:spPr>
          <a:xfrm>
            <a:off x="0" y="1590675"/>
            <a:ext cx="7885113" cy="3167063"/>
          </a:xfrm>
          <a:prstGeom prst="rect">
            <a:avLst/>
          </a:prstGeom>
          <a:noFill/>
          <a:ln>
            <a:noFill/>
          </a:ln>
        </p:spPr>
        <p:txBody>
          <a:bodyPr spcFirstLastPara="1" wrap="square" lIns="100767" tIns="50367" rIns="100767" bIns="50367" anchor="t" anchorCtr="0">
            <a:noAutofit/>
          </a:bodyPr>
          <a:lstStyle/>
          <a:p>
            <a:pPr marL="516454" indent="-457189">
              <a:lnSpc>
                <a:spcPct val="80000"/>
              </a:lnSpc>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Desirable Qualities of an Algorithm</a:t>
            </a:r>
            <a:endParaRPr sz="1600" dirty="0"/>
          </a:p>
          <a:p>
            <a:pPr marL="804313" lvl="1" indent="-380990">
              <a:lnSpc>
                <a:spcPct val="80000"/>
              </a:lnSpc>
              <a:spcBef>
                <a:spcPts val="4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Confusion</a:t>
            </a:r>
            <a:endParaRPr sz="1600" dirty="0"/>
          </a:p>
          <a:p>
            <a:pPr marL="804313" lvl="1" indent="-380990">
              <a:lnSpc>
                <a:spcPct val="80000"/>
              </a:lnSpc>
              <a:spcBef>
                <a:spcPts val="4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Diffusion</a:t>
            </a:r>
            <a:endParaRPr sz="1600" dirty="0"/>
          </a:p>
          <a:p>
            <a:pPr marL="804313" lvl="1" indent="-380990">
              <a:lnSpc>
                <a:spcPct val="80000"/>
              </a:lnSpc>
              <a:spcBef>
                <a:spcPts val="400"/>
              </a:spcBef>
              <a:buClr>
                <a:schemeClr val="dk1"/>
              </a:buClr>
              <a:buSzPts val="1600"/>
              <a:buFont typeface="Arial" panose="020B0604020202020204" pitchFamily="34" charset="0"/>
              <a:buChar char="•"/>
            </a:pPr>
            <a:r>
              <a:rPr lang="en-US" sz="2133" dirty="0">
                <a:solidFill>
                  <a:schemeClr val="dk1"/>
                </a:solidFill>
                <a:latin typeface="Calibri"/>
                <a:ea typeface="Calibri"/>
                <a:cs typeface="Calibri"/>
                <a:sym typeface="Calibri"/>
              </a:rPr>
              <a:t>Chaining</a:t>
            </a:r>
            <a:endParaRPr sz="1600" dirty="0"/>
          </a:p>
          <a:p>
            <a:pPr marL="804313" lvl="1" indent="-380990">
              <a:lnSpc>
                <a:spcPct val="80000"/>
              </a:lnSpc>
              <a:spcBef>
                <a:spcPts val="4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Permutations</a:t>
            </a:r>
            <a:endParaRPr sz="1600" dirty="0"/>
          </a:p>
          <a:p>
            <a:pPr marL="804313" lvl="1" indent="-380990">
              <a:lnSpc>
                <a:spcPct val="80000"/>
              </a:lnSpc>
              <a:spcBef>
                <a:spcPts val="4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Open—Kerchoff's Principle</a:t>
            </a:r>
            <a:endParaRPr sz="1600" dirty="0"/>
          </a:p>
          <a:p>
            <a:pPr marL="516454" indent="-457189">
              <a:lnSpc>
                <a:spcPct val="80000"/>
              </a:lnSpc>
              <a:spcBef>
                <a:spcPts val="933"/>
              </a:spcBef>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Desirable Qualities of a Key</a:t>
            </a:r>
            <a:endParaRPr sz="1600" dirty="0"/>
          </a:p>
          <a:p>
            <a:pPr marL="516454" indent="-457189">
              <a:lnSpc>
                <a:spcPct val="80000"/>
              </a:lnSpc>
              <a:spcBef>
                <a:spcPts val="933"/>
              </a:spcBef>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Long</a:t>
            </a:r>
            <a:endParaRPr sz="1600" dirty="0"/>
          </a:p>
          <a:p>
            <a:pPr marL="516454" indent="-457189">
              <a:lnSpc>
                <a:spcPct val="80000"/>
              </a:lnSpc>
              <a:spcBef>
                <a:spcPts val="933"/>
              </a:spcBef>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Random</a:t>
            </a:r>
            <a:endParaRPr sz="1600" dirty="0"/>
          </a:p>
          <a:p>
            <a:pPr marL="516454" indent="-457189">
              <a:lnSpc>
                <a:spcPct val="80000"/>
              </a:lnSpc>
              <a:spcBef>
                <a:spcPts val="933"/>
              </a:spcBef>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Secret</a:t>
            </a:r>
            <a:endParaRPr sz="1600" dirty="0"/>
          </a:p>
          <a:p>
            <a:pPr marL="677316" lvl="1" indent="-118530">
              <a:lnSpc>
                <a:spcPct val="80000"/>
              </a:lnSpc>
              <a:spcBef>
                <a:spcPts val="400"/>
              </a:spcBef>
              <a:spcAft>
                <a:spcPts val="2133"/>
              </a:spcAft>
              <a:buClr>
                <a:schemeClr val="dk1"/>
              </a:buClr>
              <a:buSzPts val="1600"/>
              <a:buNone/>
            </a:pPr>
            <a:endParaRPr sz="2133" dirty="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4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a:t>Definitions and Concepts</a:t>
            </a:r>
            <a:endParaRPr sz="1600"/>
          </a:p>
        </p:txBody>
      </p:sp>
      <p:sp>
        <p:nvSpPr>
          <p:cNvPr id="2" name="Footer Placeholder 1">
            <a:extLst>
              <a:ext uri="{FF2B5EF4-FFF2-40B4-BE49-F238E27FC236}">
                <a16:creationId xmlns:a16="http://schemas.microsoft.com/office/drawing/2014/main" id="{D330FD23-3365-488A-9C7B-F0B834977C0A}"/>
              </a:ext>
            </a:extLst>
          </p:cNvPr>
          <p:cNvSpPr>
            <a:spLocks noGrp="1"/>
          </p:cNvSpPr>
          <p:nvPr>
            <p:ph type="ftr" idx="11"/>
          </p:nvPr>
        </p:nvSpPr>
        <p:spPr/>
        <p:txBody>
          <a:bodyPr/>
          <a:lstStyle/>
          <a:p>
            <a:endParaRPr lang="en-US"/>
          </a:p>
        </p:txBody>
      </p:sp>
      <p:sp>
        <p:nvSpPr>
          <p:cNvPr id="1120" name="Google Shape;1120;p149"/>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18</a:t>
            </a:fld>
            <a:endParaRPr kern="0">
              <a:solidFill>
                <a:srgbClr val="000000"/>
              </a:solidFill>
            </a:endParaRPr>
          </a:p>
        </p:txBody>
      </p:sp>
      <p:sp>
        <p:nvSpPr>
          <p:cNvPr id="1121" name="Google Shape;1121;p149"/>
          <p:cNvSpPr txBox="1">
            <a:spLocks noGrp="1"/>
          </p:cNvSpPr>
          <p:nvPr>
            <p:ph type="body" idx="4294967295"/>
          </p:nvPr>
        </p:nvSpPr>
        <p:spPr>
          <a:xfrm>
            <a:off x="0" y="2439988"/>
            <a:ext cx="7886700"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Plain text is unencrypted text</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Initialization Vector (IV) adds randomness to the beginning of the process</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Algorithm is the collection of math functions that can be performed</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Key:  Instruction set on how to use the algorithm</a:t>
            </a:r>
            <a:endParaRPr sz="1600"/>
          </a:p>
          <a:p>
            <a:pPr marL="203195" indent="-33866">
              <a:lnSpc>
                <a:spcPct val="90000"/>
              </a:lnSpc>
              <a:spcBef>
                <a:spcPts val="933"/>
              </a:spcBef>
              <a:spcAft>
                <a:spcPts val="2133"/>
              </a:spcAft>
              <a:buClr>
                <a:schemeClr val="dk1"/>
              </a:buClr>
              <a:buSzPts val="1900"/>
              <a:buNone/>
            </a:pPr>
            <a:endParaRPr sz="2533">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37"/>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US" dirty="0"/>
              <a:t>Symmetric Cryptography</a:t>
            </a:r>
            <a:endParaRPr dirty="0"/>
          </a:p>
        </p:txBody>
      </p:sp>
      <p:sp>
        <p:nvSpPr>
          <p:cNvPr id="2" name="Slide Number Placeholder 1">
            <a:extLst>
              <a:ext uri="{FF2B5EF4-FFF2-40B4-BE49-F238E27FC236}">
                <a16:creationId xmlns:a16="http://schemas.microsoft.com/office/drawing/2014/main" id="{ECAAD7BA-27BD-4CCF-ADBF-EAB4D63BB509}"/>
              </a:ext>
            </a:extLst>
          </p:cNvPr>
          <p:cNvSpPr>
            <a:spLocks noGrp="1"/>
          </p:cNvSpPr>
          <p:nvPr>
            <p:ph type="sldNum" idx="12"/>
          </p:nvPr>
        </p:nvSpPr>
        <p:spPr/>
        <p:txBody>
          <a:bodyPr/>
          <a:lstStyle/>
          <a:p>
            <a:fld id="{00000000-1234-1234-1234-123412341234}" type="slidenum">
              <a:rPr lang="en" smtClean="0"/>
              <a:pPr/>
              <a:t>19</a:t>
            </a:fld>
            <a:endParaRPr lang="en"/>
          </a:p>
        </p:txBody>
      </p:sp>
    </p:spTree>
    <p:extLst>
      <p:ext uri="{BB962C8B-B14F-4D97-AF65-F5344CB8AC3E}">
        <p14:creationId xmlns:p14="http://schemas.microsoft.com/office/powerpoint/2010/main" val="2117096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6" name="Google Shape;96;p1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Clr>
                <a:schemeClr val="dk1"/>
              </a:buClr>
              <a:buSzPts val="3000"/>
            </a:pPr>
            <a:r>
              <a:rPr lang="en"/>
              <a:t>Welcome and Introduction</a:t>
            </a:r>
            <a:endParaRPr/>
          </a:p>
        </p:txBody>
      </p:sp>
      <p:sp>
        <p:nvSpPr>
          <p:cNvPr id="93" name="Google Shape;93;p19"/>
          <p:cNvSpPr txBox="1">
            <a:spLocks noGrp="1"/>
          </p:cNvSpPr>
          <p:nvPr>
            <p:ph type="body" idx="1"/>
          </p:nvPr>
        </p:nvSpPr>
        <p:spPr>
          <a:prstGeom prst="rect">
            <a:avLst/>
          </a:prstGeom>
        </p:spPr>
        <p:txBody>
          <a:bodyPr spcFirstLastPara="1" wrap="square" lIns="121900" tIns="121900" rIns="121900" bIns="121900" anchor="t" anchorCtr="0">
            <a:noAutofit/>
          </a:bodyPr>
          <a:lstStyle/>
          <a:p>
            <a:pPr marL="0" indent="-84665">
              <a:lnSpc>
                <a:spcPct val="115000"/>
              </a:lnSpc>
              <a:buChar char="▪"/>
            </a:pPr>
            <a:r>
              <a:rPr lang="en" dirty="0"/>
              <a:t> Kelly Handerhan, Instructor, Owner CyberTrain.IT</a:t>
            </a:r>
            <a:endParaRPr dirty="0"/>
          </a:p>
          <a:p>
            <a:pPr marL="0" indent="-84665">
              <a:lnSpc>
                <a:spcPct val="115000"/>
              </a:lnSpc>
              <a:spcBef>
                <a:spcPts val="2133"/>
              </a:spcBef>
              <a:buChar char="▪"/>
            </a:pPr>
            <a:r>
              <a:rPr lang="en" dirty="0"/>
              <a:t> Over twenty years experience in Information Assurance, and Cybersecurity</a:t>
            </a:r>
            <a:endParaRPr dirty="0"/>
          </a:p>
          <a:p>
            <a:pPr marL="0" indent="-84665">
              <a:lnSpc>
                <a:spcPct val="115000"/>
              </a:lnSpc>
              <a:spcBef>
                <a:spcPts val="2133"/>
              </a:spcBef>
              <a:buChar char="▪"/>
            </a:pPr>
            <a:r>
              <a:rPr lang="en" dirty="0"/>
              <a:t> Award-winning technical instructor</a:t>
            </a:r>
            <a:endParaRPr dirty="0"/>
          </a:p>
          <a:p>
            <a:pPr marL="0" indent="-84665">
              <a:lnSpc>
                <a:spcPct val="115000"/>
              </a:lnSpc>
              <a:spcBef>
                <a:spcPts val="2133"/>
              </a:spcBef>
              <a:buChar char="▪"/>
            </a:pPr>
            <a:r>
              <a:rPr lang="en" dirty="0"/>
              <a:t> One of the original instructors for Cybrary.it</a:t>
            </a:r>
            <a:endParaRPr dirty="0"/>
          </a:p>
          <a:p>
            <a:pPr marL="0" indent="-84665">
              <a:lnSpc>
                <a:spcPct val="115000"/>
              </a:lnSpc>
              <a:spcBef>
                <a:spcPts val="2133"/>
              </a:spcBef>
              <a:buChar char="▪"/>
            </a:pPr>
            <a:r>
              <a:rPr lang="en" dirty="0"/>
              <a:t> Certified in:</a:t>
            </a:r>
            <a:endParaRPr dirty="0"/>
          </a:p>
          <a:p>
            <a:pPr marL="507987" lvl="1" indent="-84665">
              <a:lnSpc>
                <a:spcPct val="115000"/>
              </a:lnSpc>
              <a:buChar char="▪"/>
            </a:pPr>
            <a:r>
              <a:rPr lang="en" dirty="0"/>
              <a:t>CISSP , CCSP, CISM, CRISC, PMP, Security+, Etc.</a:t>
            </a:r>
            <a:endParaRPr dirty="0"/>
          </a:p>
          <a:p>
            <a:pPr marL="0" indent="0">
              <a:spcBef>
                <a:spcPts val="2133"/>
              </a:spcBef>
              <a:spcAft>
                <a:spcPts val="2133"/>
              </a:spcAft>
              <a:buNone/>
            </a:pPr>
            <a:endParaRPr dirty="0"/>
          </a:p>
        </p:txBody>
      </p:sp>
      <p:sp>
        <p:nvSpPr>
          <p:cNvPr id="97" name="Google Shape;97;p19"/>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sz="1867" kern="0">
                <a:solidFill>
                  <a:srgbClr val="000000"/>
                </a:solidFill>
                <a:latin typeface="Arial"/>
                <a:cs typeface="Arial"/>
                <a:sym typeface="Arial"/>
              </a:rPr>
              <a:pPr defTabSz="1219170">
                <a:buClr>
                  <a:srgbClr val="000000"/>
                </a:buClr>
              </a:pPr>
              <a:t>2</a:t>
            </a:fld>
            <a:endParaRPr sz="1867" kern="0">
              <a:solidFill>
                <a:srgbClr val="000000"/>
              </a:solidFill>
              <a:latin typeface="Arial"/>
              <a:cs typeface="Arial"/>
              <a:sym typeface="Arial"/>
            </a:endParaRPr>
          </a:p>
        </p:txBody>
      </p:sp>
      <p:sp>
        <p:nvSpPr>
          <p:cNvPr id="94" name="Google Shape;94;p19"/>
          <p:cNvSpPr/>
          <p:nvPr/>
        </p:nvSpPr>
        <p:spPr>
          <a:xfrm>
            <a:off x="8684921" y="3464800"/>
            <a:ext cx="2745200" cy="978000"/>
          </a:xfrm>
          <a:prstGeom prst="rect">
            <a:avLst/>
          </a:prstGeom>
          <a:noFill/>
          <a:ln>
            <a:noFill/>
          </a:ln>
        </p:spPr>
        <p:txBody>
          <a:bodyPr spcFirstLastPara="1" wrap="square" lIns="100767" tIns="50367" rIns="100767" bIns="50367" anchor="t" anchorCtr="0">
            <a:noAutofit/>
          </a:bodyPr>
          <a:lstStyle/>
          <a:p>
            <a:pPr algn="ctr" defTabSz="1219170">
              <a:buClr>
                <a:srgbClr val="000000"/>
              </a:buClr>
            </a:pPr>
            <a:r>
              <a:rPr lang="en" sz="2400" kern="0" dirty="0">
                <a:solidFill>
                  <a:srgbClr val="000000"/>
                </a:solidFill>
                <a:latin typeface="Arial"/>
                <a:cs typeface="Arial"/>
                <a:sym typeface="Arial"/>
              </a:rPr>
              <a:t>KELLY HANDERHAN, Instructor, Owner of CyberTrain.IT</a:t>
            </a:r>
          </a:p>
          <a:p>
            <a:pPr algn="ctr" defTabSz="1219170">
              <a:buClr>
                <a:srgbClr val="000000"/>
              </a:buClr>
            </a:pPr>
            <a:r>
              <a:rPr lang="en-US" sz="1867" kern="0" dirty="0">
                <a:solidFill>
                  <a:srgbClr val="000000"/>
                </a:solidFill>
                <a:latin typeface="Arial"/>
                <a:cs typeface="Arial"/>
                <a:sym typeface="Arial"/>
              </a:rPr>
              <a:t>KellyH@CyberTrain.IT</a:t>
            </a:r>
          </a:p>
          <a:p>
            <a:pPr algn="ctr" defTabSz="1219170">
              <a:buClr>
                <a:srgbClr val="000000"/>
              </a:buClr>
            </a:pPr>
            <a:r>
              <a:rPr lang="en" sz="1867" kern="0" dirty="0">
                <a:solidFill>
                  <a:srgbClr val="000000"/>
                </a:solidFill>
                <a:latin typeface="Arial"/>
                <a:cs typeface="Arial"/>
                <a:sym typeface="Arial"/>
              </a:rPr>
              <a:t> </a:t>
            </a:r>
            <a:endParaRPr sz="1867" kern="0" dirty="0">
              <a:solidFill>
                <a:srgbClr val="000000"/>
              </a:solidFill>
              <a:latin typeface="Arial"/>
              <a:cs typeface="Arial"/>
              <a:sym typeface="Arial"/>
            </a:endParaRPr>
          </a:p>
        </p:txBody>
      </p:sp>
      <p:pic>
        <p:nvPicPr>
          <p:cNvPr id="95" name="Google Shape;95;p19"/>
          <p:cNvPicPr preferRelativeResize="0"/>
          <p:nvPr/>
        </p:nvPicPr>
        <p:blipFill rotWithShape="1">
          <a:blip r:embed="rId3">
            <a:alphaModFix/>
          </a:blip>
          <a:srcRect/>
          <a:stretch/>
        </p:blipFill>
        <p:spPr>
          <a:xfrm>
            <a:off x="8523600" y="648551"/>
            <a:ext cx="3067843" cy="233925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50"/>
          <p:cNvSpPr txBox="1">
            <a:spLocks noGrp="1"/>
          </p:cNvSpPr>
          <p:nvPr>
            <p:ph type="title"/>
          </p:nvPr>
        </p:nvSpPr>
        <p:spPr>
          <a:xfrm>
            <a:off x="838200" y="365125"/>
            <a:ext cx="10549427" cy="1325600"/>
          </a:xfrm>
          <a:prstGeom prst="rect">
            <a:avLst/>
          </a:prstGeom>
          <a:noFill/>
          <a:ln>
            <a:noFill/>
          </a:ln>
        </p:spPr>
        <p:txBody>
          <a:bodyPr spcFirstLastPara="1" wrap="square" lIns="100767" tIns="50367" rIns="100767" bIns="50367" anchor="ctr" anchorCtr="0">
            <a:noAutofit/>
          </a:bodyPr>
          <a:lstStyle/>
          <a:p>
            <a:r>
              <a:rPr lang="en" dirty="0"/>
              <a:t>Cryptography</a:t>
            </a:r>
            <a:endParaRPr sz="1600" dirty="0"/>
          </a:p>
        </p:txBody>
      </p:sp>
      <p:sp>
        <p:nvSpPr>
          <p:cNvPr id="3" name="Footer Placeholder 2">
            <a:extLst>
              <a:ext uri="{FF2B5EF4-FFF2-40B4-BE49-F238E27FC236}">
                <a16:creationId xmlns:a16="http://schemas.microsoft.com/office/drawing/2014/main" id="{38FC6217-A5A5-4DAE-B126-F648CA77B9C0}"/>
              </a:ext>
            </a:extLst>
          </p:cNvPr>
          <p:cNvSpPr>
            <a:spLocks noGrp="1"/>
          </p:cNvSpPr>
          <p:nvPr>
            <p:ph type="ftr" idx="11"/>
          </p:nvPr>
        </p:nvSpPr>
        <p:spPr/>
        <p:txBody>
          <a:bodyPr/>
          <a:lstStyle/>
          <a:p>
            <a:endParaRPr lang="en-US"/>
          </a:p>
        </p:txBody>
      </p:sp>
      <p:sp>
        <p:nvSpPr>
          <p:cNvPr id="1128" name="Google Shape;1128;p150"/>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20</a:t>
            </a:fld>
            <a:endParaRPr kern="0">
              <a:solidFill>
                <a:srgbClr val="000000"/>
              </a:solidFill>
            </a:endParaRPr>
          </a:p>
        </p:txBody>
      </p:sp>
      <p:pic>
        <p:nvPicPr>
          <p:cNvPr id="1129" name="Google Shape;1129;p150"/>
          <p:cNvPicPr preferRelativeResize="0"/>
          <p:nvPr/>
        </p:nvPicPr>
        <p:blipFill rotWithShape="1">
          <a:blip r:embed="rId3">
            <a:alphaModFix/>
          </a:blip>
          <a:srcRect/>
          <a:stretch/>
        </p:blipFill>
        <p:spPr>
          <a:xfrm>
            <a:off x="804373" y="1690689"/>
            <a:ext cx="10526336" cy="4360488"/>
          </a:xfrm>
          <a:prstGeom prst="rect">
            <a:avLst/>
          </a:prstGeom>
          <a:noFill/>
          <a:ln>
            <a:noFill/>
          </a:ln>
        </p:spPr>
      </p:pic>
      <p:sp>
        <p:nvSpPr>
          <p:cNvPr id="2" name="Oval 1">
            <a:extLst>
              <a:ext uri="{FF2B5EF4-FFF2-40B4-BE49-F238E27FC236}">
                <a16:creationId xmlns:a16="http://schemas.microsoft.com/office/drawing/2014/main" id="{50BA8E36-CF02-4D15-9D36-96CC50222DFA}"/>
              </a:ext>
            </a:extLst>
          </p:cNvPr>
          <p:cNvSpPr/>
          <p:nvPr/>
        </p:nvSpPr>
        <p:spPr>
          <a:xfrm>
            <a:off x="981777" y="4151698"/>
            <a:ext cx="1815967" cy="4799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FFFFFF"/>
              </a:solidFill>
              <a:latin typeface="Arial"/>
              <a:sym typeface="Arial"/>
            </a:endParaRPr>
          </a:p>
        </p:txBody>
      </p:sp>
      <p:sp>
        <p:nvSpPr>
          <p:cNvPr id="6" name="Oval 5">
            <a:extLst>
              <a:ext uri="{FF2B5EF4-FFF2-40B4-BE49-F238E27FC236}">
                <a16:creationId xmlns:a16="http://schemas.microsoft.com/office/drawing/2014/main" id="{11C4EED6-F8D3-470E-834A-DFB51FBA2FFD}"/>
              </a:ext>
            </a:extLst>
          </p:cNvPr>
          <p:cNvSpPr/>
          <p:nvPr/>
        </p:nvSpPr>
        <p:spPr>
          <a:xfrm>
            <a:off x="3453307" y="4483002"/>
            <a:ext cx="1815967" cy="4799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FFFFFF"/>
              </a:solidFill>
              <a:latin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device&#10;&#10;Description generated with high confidence">
            <a:extLst>
              <a:ext uri="{FF2B5EF4-FFF2-40B4-BE49-F238E27FC236}">
                <a16:creationId xmlns:a16="http://schemas.microsoft.com/office/drawing/2014/main" id="{DD379A45-F924-4E5B-83A4-6073EA7DDBF8}"/>
              </a:ext>
            </a:extLst>
          </p:cNvPr>
          <p:cNvPicPr>
            <a:picLocks noChangeAspect="1"/>
          </p:cNvPicPr>
          <p:nvPr/>
        </p:nvPicPr>
        <p:blipFill>
          <a:blip r:embed="rId2"/>
          <a:stretch>
            <a:fillRect/>
          </a:stretch>
        </p:blipFill>
        <p:spPr>
          <a:xfrm>
            <a:off x="6233925" y="1413863"/>
            <a:ext cx="4737671" cy="2711797"/>
          </a:xfrm>
          <a:prstGeom prst="rect">
            <a:avLst/>
          </a:prstGeom>
        </p:spPr>
      </p:pic>
      <p:sp>
        <p:nvSpPr>
          <p:cNvPr id="2" name="Title 1">
            <a:extLst>
              <a:ext uri="{FF2B5EF4-FFF2-40B4-BE49-F238E27FC236}">
                <a16:creationId xmlns:a16="http://schemas.microsoft.com/office/drawing/2014/main" id="{90E8B971-D7D6-40C0-8201-8B8E1D61AABE}"/>
              </a:ext>
            </a:extLst>
          </p:cNvPr>
          <p:cNvSpPr>
            <a:spLocks noGrp="1"/>
          </p:cNvSpPr>
          <p:nvPr>
            <p:ph type="title"/>
          </p:nvPr>
        </p:nvSpPr>
        <p:spPr/>
        <p:txBody>
          <a:bodyPr>
            <a:normAutofit/>
          </a:bodyPr>
          <a:lstStyle/>
          <a:p>
            <a:pPr algn="r"/>
            <a:r>
              <a:rPr lang="en-US" b="0" dirty="0">
                <a:latin typeface="+mj-lt"/>
              </a:rPr>
              <a:t>Cryptography Overview</a:t>
            </a:r>
          </a:p>
        </p:txBody>
      </p:sp>
      <p:sp>
        <p:nvSpPr>
          <p:cNvPr id="4" name="Text Placeholder 3">
            <a:extLst>
              <a:ext uri="{FF2B5EF4-FFF2-40B4-BE49-F238E27FC236}">
                <a16:creationId xmlns:a16="http://schemas.microsoft.com/office/drawing/2014/main" id="{AA4336D6-C55C-4C2C-BE4E-F56FF51F676C}"/>
              </a:ext>
            </a:extLst>
          </p:cNvPr>
          <p:cNvSpPr>
            <a:spLocks noGrp="1"/>
          </p:cNvSpPr>
          <p:nvPr>
            <p:ph type="body" idx="1"/>
          </p:nvPr>
        </p:nvSpPr>
        <p:spPr>
          <a:xfrm>
            <a:off x="360107" y="1226102"/>
            <a:ext cx="10444556" cy="4405796"/>
          </a:xfrm>
        </p:spPr>
        <p:txBody>
          <a:bodyPr>
            <a:normAutofit fontScale="92500" lnSpcReduction="10000"/>
          </a:bodyPr>
          <a:lstStyle/>
          <a:p>
            <a:pPr>
              <a:lnSpc>
                <a:spcPct val="100000"/>
              </a:lnSpc>
              <a:spcBef>
                <a:spcPts val="267"/>
              </a:spcBef>
            </a:pPr>
            <a:r>
              <a:rPr lang="en-US" sz="1733" dirty="0"/>
              <a:t>Symmetric Cryptography</a:t>
            </a:r>
          </a:p>
          <a:p>
            <a:pPr lvl="1">
              <a:lnSpc>
                <a:spcPct val="100000"/>
              </a:lnSpc>
              <a:spcBef>
                <a:spcPts val="267"/>
              </a:spcBef>
            </a:pPr>
            <a:r>
              <a:rPr lang="en-US" sz="1733" dirty="0"/>
              <a:t>Pros</a:t>
            </a:r>
          </a:p>
          <a:p>
            <a:pPr lvl="2">
              <a:lnSpc>
                <a:spcPct val="100000"/>
              </a:lnSpc>
              <a:spcBef>
                <a:spcPts val="267"/>
              </a:spcBef>
            </a:pPr>
            <a:r>
              <a:rPr lang="en-US" sz="1733" dirty="0"/>
              <a:t>Provides FAST data transfer</a:t>
            </a:r>
          </a:p>
          <a:p>
            <a:pPr lvl="2">
              <a:lnSpc>
                <a:spcPct val="100000"/>
              </a:lnSpc>
              <a:spcBef>
                <a:spcPts val="267"/>
              </a:spcBef>
            </a:pPr>
            <a:r>
              <a:rPr lang="en-US" sz="1733" dirty="0"/>
              <a:t>Good strong privacy</a:t>
            </a:r>
          </a:p>
          <a:p>
            <a:pPr lvl="1">
              <a:lnSpc>
                <a:spcPct val="100000"/>
              </a:lnSpc>
              <a:spcBef>
                <a:spcPts val="267"/>
              </a:spcBef>
            </a:pPr>
            <a:r>
              <a:rPr lang="en-US" sz="1733" dirty="0"/>
              <a:t>Cons</a:t>
            </a:r>
          </a:p>
          <a:p>
            <a:pPr lvl="2">
              <a:lnSpc>
                <a:spcPct val="100000"/>
              </a:lnSpc>
              <a:spcBef>
                <a:spcPts val="267"/>
              </a:spcBef>
            </a:pPr>
            <a:r>
              <a:rPr lang="en-US" sz="1733" dirty="0"/>
              <a:t>Out of band key distribution</a:t>
            </a:r>
          </a:p>
          <a:p>
            <a:pPr lvl="2">
              <a:lnSpc>
                <a:spcPct val="100000"/>
              </a:lnSpc>
              <a:spcBef>
                <a:spcPts val="267"/>
              </a:spcBef>
            </a:pPr>
            <a:r>
              <a:rPr lang="en-US" sz="1733" dirty="0"/>
              <a:t>Doesn’t scale well</a:t>
            </a:r>
          </a:p>
          <a:p>
            <a:pPr lvl="2">
              <a:lnSpc>
                <a:spcPct val="100000"/>
              </a:lnSpc>
              <a:spcBef>
                <a:spcPts val="267"/>
              </a:spcBef>
            </a:pPr>
            <a:r>
              <a:rPr lang="en-US" sz="1733" dirty="0"/>
              <a:t>Doesn’t provide non-repudiation</a:t>
            </a:r>
          </a:p>
          <a:p>
            <a:pPr lvl="1">
              <a:lnSpc>
                <a:spcPct val="100000"/>
              </a:lnSpc>
              <a:spcBef>
                <a:spcPts val="267"/>
              </a:spcBef>
            </a:pPr>
            <a:r>
              <a:rPr lang="en-US" sz="1733" dirty="0"/>
              <a:t>Can be called “Secret,”  “Private,” “Shared,” or “Session” Key</a:t>
            </a:r>
          </a:p>
          <a:p>
            <a:pPr lvl="1">
              <a:lnSpc>
                <a:spcPct val="100000"/>
              </a:lnSpc>
              <a:spcBef>
                <a:spcPts val="267"/>
              </a:spcBef>
            </a:pPr>
            <a:r>
              <a:rPr lang="en-US" sz="1733" dirty="0"/>
              <a:t>A single key is shared by both parties and is used to encrypt and decrypt</a:t>
            </a:r>
          </a:p>
          <a:p>
            <a:pPr lvl="1">
              <a:lnSpc>
                <a:spcPct val="100000"/>
              </a:lnSpc>
              <a:spcBef>
                <a:spcPts val="267"/>
              </a:spcBef>
            </a:pPr>
            <a:r>
              <a:rPr lang="en-US" sz="1733" dirty="0"/>
              <a:t>Symmetric ciphers are either 	</a:t>
            </a:r>
          </a:p>
          <a:p>
            <a:pPr lvl="2">
              <a:lnSpc>
                <a:spcPct val="100000"/>
              </a:lnSpc>
              <a:spcBef>
                <a:spcPts val="267"/>
              </a:spcBef>
            </a:pPr>
            <a:r>
              <a:rPr lang="en-US" sz="1733" dirty="0"/>
              <a:t>Stream (One bit at a time)</a:t>
            </a:r>
          </a:p>
          <a:p>
            <a:pPr lvl="2">
              <a:lnSpc>
                <a:spcPct val="100000"/>
              </a:lnSpc>
              <a:spcBef>
                <a:spcPts val="267"/>
              </a:spcBef>
            </a:pPr>
            <a:r>
              <a:rPr lang="en-US" sz="1733" dirty="0"/>
              <a:t>Block (chunks of data)</a:t>
            </a:r>
          </a:p>
          <a:p>
            <a:pPr>
              <a:lnSpc>
                <a:spcPct val="100000"/>
              </a:lnSpc>
              <a:spcBef>
                <a:spcPts val="267"/>
              </a:spcBef>
            </a:pPr>
            <a:r>
              <a:rPr lang="en-US" sz="1733" dirty="0"/>
              <a:t>Asymmetric Cryptography</a:t>
            </a:r>
          </a:p>
          <a:p>
            <a:pPr lvl="1">
              <a:lnSpc>
                <a:spcPct val="100000"/>
              </a:lnSpc>
              <a:spcBef>
                <a:spcPts val="267"/>
              </a:spcBef>
            </a:pPr>
            <a:r>
              <a:rPr lang="en-US" sz="1733" dirty="0"/>
              <a:t>Every user has a “key pair” which consists of a public and a private key</a:t>
            </a:r>
          </a:p>
          <a:p>
            <a:pPr lvl="1">
              <a:lnSpc>
                <a:spcPct val="100000"/>
              </a:lnSpc>
              <a:spcBef>
                <a:spcPts val="267"/>
              </a:spcBef>
            </a:pPr>
            <a:r>
              <a:rPr lang="en-US" sz="1733" dirty="0"/>
              <a:t>Anything encrypted with one key can only be decrypted by the other.  More on this later!</a:t>
            </a:r>
          </a:p>
        </p:txBody>
      </p:sp>
      <p:sp>
        <p:nvSpPr>
          <p:cNvPr id="3" name="Slide Number Placeholder 2">
            <a:extLst>
              <a:ext uri="{FF2B5EF4-FFF2-40B4-BE49-F238E27FC236}">
                <a16:creationId xmlns:a16="http://schemas.microsoft.com/office/drawing/2014/main" id="{ACF55592-BF02-42FC-BEE9-E1C62133AC68}"/>
              </a:ext>
            </a:extLst>
          </p:cNvPr>
          <p:cNvSpPr>
            <a:spLocks noGrp="1"/>
          </p:cNvSpPr>
          <p:nvPr>
            <p:ph type="sldNum" idx="12"/>
          </p:nvPr>
        </p:nvSpPr>
        <p:spPr/>
        <p:txBody>
          <a:bodyPr/>
          <a:lstStyle/>
          <a:p>
            <a:fld id="{00000000-1234-1234-1234-123412341234}" type="slidenum">
              <a:rPr lang="en" smtClean="0"/>
              <a:pPr/>
              <a:t>21</a:t>
            </a:fld>
            <a:endParaRPr lang="en"/>
          </a:p>
        </p:txBody>
      </p:sp>
    </p:spTree>
    <p:extLst>
      <p:ext uri="{BB962C8B-B14F-4D97-AF65-F5344CB8AC3E}">
        <p14:creationId xmlns:p14="http://schemas.microsoft.com/office/powerpoint/2010/main" val="187001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5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US" dirty="0"/>
              <a:t>Symmetric Cryptography:  </a:t>
            </a:r>
            <a:r>
              <a:rPr lang="en" dirty="0"/>
              <a:t>Stream vs. Block</a:t>
            </a:r>
            <a:endParaRPr sz="1600" dirty="0"/>
          </a:p>
        </p:txBody>
      </p:sp>
      <p:sp>
        <p:nvSpPr>
          <p:cNvPr id="2" name="Footer Placeholder 1">
            <a:extLst>
              <a:ext uri="{FF2B5EF4-FFF2-40B4-BE49-F238E27FC236}">
                <a16:creationId xmlns:a16="http://schemas.microsoft.com/office/drawing/2014/main" id="{981A534F-991D-4AB9-9E88-98FB77D32B24}"/>
              </a:ext>
            </a:extLst>
          </p:cNvPr>
          <p:cNvSpPr>
            <a:spLocks noGrp="1"/>
          </p:cNvSpPr>
          <p:nvPr>
            <p:ph type="ftr" idx="11"/>
          </p:nvPr>
        </p:nvSpPr>
        <p:spPr/>
        <p:txBody>
          <a:bodyPr/>
          <a:lstStyle/>
          <a:p>
            <a:endParaRPr lang="en-US"/>
          </a:p>
        </p:txBody>
      </p:sp>
      <p:sp>
        <p:nvSpPr>
          <p:cNvPr id="1161" name="Google Shape;1161;p154"/>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22</a:t>
            </a:fld>
            <a:endParaRPr kern="0">
              <a:solidFill>
                <a:srgbClr val="000000"/>
              </a:solidFill>
            </a:endParaRPr>
          </a:p>
        </p:txBody>
      </p:sp>
      <p:sp>
        <p:nvSpPr>
          <p:cNvPr id="1162" name="Google Shape;1162;p154"/>
          <p:cNvSpPr txBox="1">
            <a:spLocks noGrp="1"/>
          </p:cNvSpPr>
          <p:nvPr>
            <p:ph type="body" idx="4294967295"/>
          </p:nvPr>
        </p:nvSpPr>
        <p:spPr>
          <a:xfrm>
            <a:off x="0" y="1690688"/>
            <a:ext cx="7885113" cy="3167062"/>
          </a:xfrm>
          <a:prstGeom prst="rect">
            <a:avLst/>
          </a:prstGeom>
          <a:noFill/>
          <a:ln>
            <a:noFill/>
          </a:ln>
        </p:spPr>
        <p:txBody>
          <a:bodyPr spcFirstLastPara="1" wrap="square" lIns="100767" tIns="50367" rIns="100767" bIns="50367" anchor="t" anchorCtr="0">
            <a:noAutofit/>
          </a:bodyPr>
          <a:lstStyle/>
          <a:p>
            <a:pPr marL="524920" indent="-457189">
              <a:lnSpc>
                <a:spcPct val="90000"/>
              </a:lnSpc>
              <a:buClr>
                <a:schemeClr val="dk1"/>
              </a:buClr>
              <a:buSzPts val="2000"/>
              <a:buFont typeface="Arial" panose="020B0604020202020204" pitchFamily="34" charset="0"/>
              <a:buChar char="•"/>
            </a:pPr>
            <a:r>
              <a:rPr lang="en" sz="3200" dirty="0">
                <a:solidFill>
                  <a:schemeClr val="dk1"/>
                </a:solidFill>
                <a:latin typeface="Calibri"/>
                <a:ea typeface="Calibri"/>
                <a:cs typeface="Calibri"/>
                <a:sym typeface="Calibri"/>
              </a:rPr>
              <a:t>Stream Ciphers encrypt one bit (up to one byte) of data at a time.</a:t>
            </a:r>
            <a:endParaRPr dirty="0"/>
          </a:p>
          <a:p>
            <a:pPr marL="795847" lvl="1" indent="-380990">
              <a:lnSpc>
                <a:spcPct val="90000"/>
              </a:lnSpc>
              <a:spcBef>
                <a:spcPts val="400"/>
              </a:spcBef>
              <a:buClr>
                <a:schemeClr val="dk1"/>
              </a:buClr>
              <a:buSzPts val="1700"/>
              <a:buFont typeface="Arial" panose="020B0604020202020204" pitchFamily="34" charset="0"/>
              <a:buChar char="•"/>
            </a:pPr>
            <a:r>
              <a:rPr lang="en" sz="2400" dirty="0">
                <a:solidFill>
                  <a:schemeClr val="dk1"/>
                </a:solidFill>
                <a:latin typeface="Calibri"/>
                <a:ea typeface="Calibri"/>
                <a:cs typeface="Calibri"/>
                <a:sym typeface="Calibri"/>
              </a:rPr>
              <a:t>Transposition, Substitution, XOR</a:t>
            </a:r>
            <a:endParaRPr dirty="0"/>
          </a:p>
          <a:p>
            <a:pPr marL="795847" lvl="1" indent="-380990">
              <a:lnSpc>
                <a:spcPct val="90000"/>
              </a:lnSpc>
              <a:spcBef>
                <a:spcPts val="400"/>
              </a:spcBef>
              <a:buClr>
                <a:schemeClr val="dk1"/>
              </a:buClr>
              <a:buSzPts val="1700"/>
              <a:buFont typeface="Arial" panose="020B0604020202020204" pitchFamily="34" charset="0"/>
              <a:buChar char="•"/>
            </a:pPr>
            <a:r>
              <a:rPr lang="en" sz="2400" dirty="0">
                <a:solidFill>
                  <a:schemeClr val="dk1"/>
                </a:solidFill>
                <a:latin typeface="Calibri"/>
                <a:ea typeface="Calibri"/>
                <a:cs typeface="Calibri"/>
                <a:sym typeface="Calibri"/>
              </a:rPr>
              <a:t>Very fast and efficient</a:t>
            </a:r>
            <a:endParaRPr dirty="0"/>
          </a:p>
          <a:p>
            <a:pPr marL="795847" lvl="1" indent="-380990">
              <a:lnSpc>
                <a:spcPct val="90000"/>
              </a:lnSpc>
              <a:spcBef>
                <a:spcPts val="400"/>
              </a:spcBef>
              <a:buClr>
                <a:schemeClr val="dk1"/>
              </a:buClr>
              <a:buSzPts val="1700"/>
              <a:buFont typeface="Arial" panose="020B0604020202020204" pitchFamily="34" charset="0"/>
              <a:buChar char="•"/>
            </a:pPr>
            <a:r>
              <a:rPr lang="en" sz="2400" dirty="0">
                <a:solidFill>
                  <a:schemeClr val="dk1"/>
                </a:solidFill>
                <a:latin typeface="Calibri"/>
                <a:ea typeface="Calibri"/>
                <a:cs typeface="Calibri"/>
                <a:sym typeface="Calibri"/>
              </a:rPr>
              <a:t>Not as Secure</a:t>
            </a:r>
            <a:endParaRPr dirty="0"/>
          </a:p>
          <a:p>
            <a:pPr marL="795847" lvl="1" indent="-380990">
              <a:lnSpc>
                <a:spcPct val="90000"/>
              </a:lnSpc>
              <a:spcBef>
                <a:spcPts val="400"/>
              </a:spcBef>
              <a:buClr>
                <a:schemeClr val="dk1"/>
              </a:buClr>
              <a:buSzPts val="1700"/>
              <a:buFont typeface="Arial" panose="020B0604020202020204" pitchFamily="34" charset="0"/>
              <a:buChar char="•"/>
            </a:pPr>
            <a:r>
              <a:rPr lang="en" sz="2400" dirty="0">
                <a:solidFill>
                  <a:schemeClr val="dk1"/>
                </a:solidFill>
                <a:latin typeface="Calibri"/>
                <a:ea typeface="Calibri"/>
                <a:cs typeface="Calibri"/>
                <a:sym typeface="Calibri"/>
              </a:rPr>
              <a:t>RC-4 is the only stream cipher necessary for the test</a:t>
            </a:r>
            <a:endParaRPr dirty="0"/>
          </a:p>
          <a:p>
            <a:pPr marL="524920" indent="-457189">
              <a:lnSpc>
                <a:spcPct val="90000"/>
              </a:lnSpc>
              <a:spcBef>
                <a:spcPts val="933"/>
              </a:spcBef>
              <a:buClr>
                <a:schemeClr val="dk1"/>
              </a:buClr>
              <a:buSzPts val="2000"/>
              <a:buFont typeface="Arial" panose="020B0604020202020204" pitchFamily="34" charset="0"/>
              <a:buChar char="•"/>
            </a:pPr>
            <a:r>
              <a:rPr lang="en" sz="3200" dirty="0">
                <a:solidFill>
                  <a:schemeClr val="dk1"/>
                </a:solidFill>
                <a:latin typeface="Calibri"/>
                <a:ea typeface="Calibri"/>
                <a:cs typeface="Calibri"/>
                <a:sym typeface="Calibri"/>
              </a:rPr>
              <a:t>Block Ciphers chunk data into blocks.  Each chunk goes through a series of math functions called S-boxes </a:t>
            </a:r>
            <a:endParaRPr dirty="0"/>
          </a:p>
          <a:p>
            <a:pPr marL="677316" lvl="1" indent="-118530">
              <a:lnSpc>
                <a:spcPct val="90000"/>
              </a:lnSpc>
              <a:spcBef>
                <a:spcPts val="400"/>
              </a:spcBef>
              <a:spcAft>
                <a:spcPts val="2133"/>
              </a:spcAft>
              <a:buClr>
                <a:schemeClr val="dk1"/>
              </a:buClr>
              <a:buSzPts val="1700"/>
              <a:buNone/>
            </a:pPr>
            <a:endParaRPr sz="2267" dirty="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51"/>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Stream Ciphers XOR</a:t>
            </a:r>
            <a:endParaRPr sz="1600" dirty="0"/>
          </a:p>
        </p:txBody>
      </p:sp>
      <p:sp>
        <p:nvSpPr>
          <p:cNvPr id="2" name="Footer Placeholder 1">
            <a:extLst>
              <a:ext uri="{FF2B5EF4-FFF2-40B4-BE49-F238E27FC236}">
                <a16:creationId xmlns:a16="http://schemas.microsoft.com/office/drawing/2014/main" id="{A1A77190-3B69-43DF-AF3A-A8D88DEE3134}"/>
              </a:ext>
            </a:extLst>
          </p:cNvPr>
          <p:cNvSpPr>
            <a:spLocks noGrp="1"/>
          </p:cNvSpPr>
          <p:nvPr>
            <p:ph type="ftr" idx="11"/>
          </p:nvPr>
        </p:nvSpPr>
        <p:spPr/>
        <p:txBody>
          <a:bodyPr/>
          <a:lstStyle/>
          <a:p>
            <a:endParaRPr lang="en-US"/>
          </a:p>
        </p:txBody>
      </p:sp>
      <p:sp>
        <p:nvSpPr>
          <p:cNvPr id="1136" name="Google Shape;1136;p151"/>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23</a:t>
            </a:fld>
            <a:endParaRPr kern="0">
              <a:solidFill>
                <a:srgbClr val="000000"/>
              </a:solidFill>
            </a:endParaRPr>
          </a:p>
        </p:txBody>
      </p:sp>
      <p:pic>
        <p:nvPicPr>
          <p:cNvPr id="1137" name="Google Shape;1137;p151"/>
          <p:cNvPicPr preferRelativeResize="0">
            <a:picLocks noGrp="1"/>
          </p:cNvPicPr>
          <p:nvPr>
            <p:ph type="body" idx="4294967295"/>
          </p:nvPr>
        </p:nvPicPr>
        <p:blipFill rotWithShape="1">
          <a:blip r:embed="rId3">
            <a:alphaModFix/>
          </a:blip>
          <a:srcRect/>
          <a:stretch/>
        </p:blipFill>
        <p:spPr>
          <a:xfrm>
            <a:off x="0" y="3927475"/>
            <a:ext cx="5632450" cy="1719263"/>
          </a:xfrm>
          <a:prstGeom prst="rect">
            <a:avLst/>
          </a:prstGeom>
          <a:noFill/>
          <a:ln>
            <a:noFill/>
          </a:ln>
        </p:spPr>
      </p:pic>
      <p:sp>
        <p:nvSpPr>
          <p:cNvPr id="1138" name="Google Shape;1138;p151"/>
          <p:cNvSpPr txBox="1"/>
          <p:nvPr/>
        </p:nvSpPr>
        <p:spPr>
          <a:xfrm>
            <a:off x="1662545" y="1960023"/>
            <a:ext cx="4038800" cy="1222000"/>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3067" kern="0">
                <a:solidFill>
                  <a:srgbClr val="000000"/>
                </a:solidFill>
                <a:latin typeface="Calibri"/>
                <a:ea typeface="Calibri"/>
                <a:cs typeface="Calibri"/>
                <a:sym typeface="Calibri"/>
              </a:rPr>
              <a:t>If Values are:</a:t>
            </a:r>
            <a:endParaRPr sz="1600" kern="0">
              <a:solidFill>
                <a:srgbClr val="000000"/>
              </a:solidFill>
              <a:latin typeface="Arial"/>
              <a:cs typeface="Arial"/>
              <a:sym typeface="Arial"/>
            </a:endParaRPr>
          </a:p>
          <a:p>
            <a:pPr defTabSz="1219170">
              <a:buClr>
                <a:srgbClr val="000000"/>
              </a:buClr>
            </a:pPr>
            <a:r>
              <a:rPr lang="en" sz="3067" kern="0">
                <a:solidFill>
                  <a:srgbClr val="000000"/>
                </a:solidFill>
                <a:latin typeface="Calibri"/>
                <a:ea typeface="Calibri"/>
                <a:cs typeface="Calibri"/>
                <a:sym typeface="Calibri"/>
              </a:rPr>
              <a:t>Alike                   </a:t>
            </a:r>
            <a:r>
              <a:rPr lang="en" sz="3067" kern="0">
                <a:solidFill>
                  <a:srgbClr val="FF0000"/>
                </a:solidFill>
                <a:latin typeface="Calibri"/>
                <a:ea typeface="Calibri"/>
                <a:cs typeface="Calibri"/>
                <a:sym typeface="Calibri"/>
              </a:rPr>
              <a:t>0</a:t>
            </a:r>
            <a:endParaRPr sz="1600" kern="0">
              <a:solidFill>
                <a:srgbClr val="000000"/>
              </a:solidFill>
              <a:latin typeface="Arial"/>
              <a:cs typeface="Arial"/>
              <a:sym typeface="Arial"/>
            </a:endParaRPr>
          </a:p>
          <a:p>
            <a:pPr defTabSz="1219170">
              <a:buClr>
                <a:srgbClr val="000000"/>
              </a:buClr>
            </a:pPr>
            <a:r>
              <a:rPr lang="en" sz="3067" kern="0">
                <a:solidFill>
                  <a:srgbClr val="000000"/>
                </a:solidFill>
                <a:latin typeface="Calibri"/>
                <a:ea typeface="Calibri"/>
                <a:cs typeface="Calibri"/>
                <a:sym typeface="Calibri"/>
              </a:rPr>
              <a:t>Different            </a:t>
            </a:r>
            <a:r>
              <a:rPr lang="en" sz="3067" kern="0">
                <a:solidFill>
                  <a:srgbClr val="FF0000"/>
                </a:solidFill>
                <a:latin typeface="Calibri"/>
                <a:ea typeface="Calibri"/>
                <a:cs typeface="Calibri"/>
                <a:sym typeface="Calibri"/>
              </a:rPr>
              <a:t>1</a:t>
            </a:r>
            <a:endParaRPr sz="1600" kern="0">
              <a:solidFill>
                <a:srgbClr val="000000"/>
              </a:solidFill>
              <a:latin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52"/>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Block Ciphers</a:t>
            </a:r>
            <a:endParaRPr sz="1600" dirty="0"/>
          </a:p>
        </p:txBody>
      </p:sp>
      <p:sp>
        <p:nvSpPr>
          <p:cNvPr id="2" name="Footer Placeholder 1">
            <a:extLst>
              <a:ext uri="{FF2B5EF4-FFF2-40B4-BE49-F238E27FC236}">
                <a16:creationId xmlns:a16="http://schemas.microsoft.com/office/drawing/2014/main" id="{0EE8AC2D-21E2-487E-8610-B6EC95AC82D8}"/>
              </a:ext>
            </a:extLst>
          </p:cNvPr>
          <p:cNvSpPr>
            <a:spLocks noGrp="1"/>
          </p:cNvSpPr>
          <p:nvPr>
            <p:ph type="ftr" idx="11"/>
          </p:nvPr>
        </p:nvSpPr>
        <p:spPr/>
        <p:txBody>
          <a:bodyPr/>
          <a:lstStyle/>
          <a:p>
            <a:endParaRPr lang="en-US"/>
          </a:p>
        </p:txBody>
      </p:sp>
      <p:sp>
        <p:nvSpPr>
          <p:cNvPr id="1145" name="Google Shape;1145;p152"/>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24</a:t>
            </a:fld>
            <a:endParaRPr kern="0">
              <a:solidFill>
                <a:srgbClr val="000000"/>
              </a:solidFill>
            </a:endParaRPr>
          </a:p>
        </p:txBody>
      </p:sp>
      <p:pic>
        <p:nvPicPr>
          <p:cNvPr id="1146" name="Google Shape;1146;p152"/>
          <p:cNvPicPr preferRelativeResize="0">
            <a:picLocks noGrp="1"/>
          </p:cNvPicPr>
          <p:nvPr>
            <p:ph type="body" idx="4294967295"/>
          </p:nvPr>
        </p:nvPicPr>
        <p:blipFill rotWithShape="1">
          <a:blip r:embed="rId3">
            <a:alphaModFix/>
          </a:blip>
          <a:srcRect/>
          <a:stretch/>
        </p:blipFill>
        <p:spPr>
          <a:xfrm>
            <a:off x="0" y="1479550"/>
            <a:ext cx="10098088" cy="39671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16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dirty="0"/>
              <a:t>Common Symmetric Algorithm</a:t>
            </a:r>
            <a:r>
              <a:rPr lang="en-US" dirty="0"/>
              <a:t>s</a:t>
            </a:r>
            <a:endParaRPr sz="1600" dirty="0"/>
          </a:p>
        </p:txBody>
      </p:sp>
      <p:sp>
        <p:nvSpPr>
          <p:cNvPr id="2" name="Footer Placeholder 1">
            <a:extLst>
              <a:ext uri="{FF2B5EF4-FFF2-40B4-BE49-F238E27FC236}">
                <a16:creationId xmlns:a16="http://schemas.microsoft.com/office/drawing/2014/main" id="{EACA814F-8C74-4FDC-AA9F-05414F06BF7B}"/>
              </a:ext>
            </a:extLst>
          </p:cNvPr>
          <p:cNvSpPr>
            <a:spLocks noGrp="1"/>
          </p:cNvSpPr>
          <p:nvPr>
            <p:ph type="ftr" idx="11"/>
          </p:nvPr>
        </p:nvSpPr>
        <p:spPr/>
        <p:txBody>
          <a:bodyPr/>
          <a:lstStyle/>
          <a:p>
            <a:endParaRPr lang="en-US"/>
          </a:p>
        </p:txBody>
      </p:sp>
      <p:sp>
        <p:nvSpPr>
          <p:cNvPr id="1211" name="Google Shape;1211;p160"/>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25</a:t>
            </a:fld>
            <a:endParaRPr kern="0">
              <a:solidFill>
                <a:srgbClr val="000000"/>
              </a:solidFill>
            </a:endParaRPr>
          </a:p>
        </p:txBody>
      </p:sp>
      <p:sp>
        <p:nvSpPr>
          <p:cNvPr id="1212" name="Google Shape;1212;p160"/>
          <p:cNvSpPr txBox="1">
            <a:spLocks noGrp="1"/>
          </p:cNvSpPr>
          <p:nvPr>
            <p:ph type="body" idx="4294967295"/>
          </p:nvPr>
        </p:nvSpPr>
        <p:spPr>
          <a:xfrm>
            <a:off x="0" y="1690688"/>
            <a:ext cx="3521075" cy="4100512"/>
          </a:xfrm>
          <a:prstGeom prst="rect">
            <a:avLst/>
          </a:prstGeom>
          <a:noFill/>
          <a:ln>
            <a:noFill/>
          </a:ln>
        </p:spPr>
        <p:txBody>
          <a:bodyPr spcFirstLastPara="1" wrap="square" lIns="100767" tIns="50367" rIns="100767" bIns="50367" anchor="t" anchorCtr="0">
            <a:noAutofit/>
          </a:bodyPr>
          <a:lstStyle/>
          <a:p>
            <a:pPr marL="558786" indent="-499521">
              <a:lnSpc>
                <a:spcPct val="80000"/>
              </a:lnSpc>
              <a:buClr>
                <a:schemeClr val="dk1"/>
              </a:buClr>
              <a:buSzPts val="2100"/>
              <a:buFont typeface="Arial"/>
              <a:buChar char="•"/>
            </a:pPr>
            <a:r>
              <a:rPr lang="en" sz="2800" dirty="0">
                <a:solidFill>
                  <a:schemeClr val="dk1"/>
                </a:solidFill>
                <a:latin typeface="Calibri"/>
                <a:ea typeface="Calibri"/>
                <a:cs typeface="Calibri"/>
                <a:sym typeface="Calibri"/>
              </a:rPr>
              <a:t>DES</a:t>
            </a:r>
            <a:endParaRPr sz="1600" dirty="0"/>
          </a:p>
          <a:p>
            <a:pPr marL="558786" indent="-499521">
              <a:lnSpc>
                <a:spcPct val="80000"/>
              </a:lnSpc>
              <a:spcBef>
                <a:spcPts val="933"/>
              </a:spcBef>
              <a:buClr>
                <a:schemeClr val="dk1"/>
              </a:buClr>
              <a:buSzPts val="2100"/>
              <a:buFont typeface="Arial"/>
              <a:buChar char="•"/>
            </a:pPr>
            <a:r>
              <a:rPr lang="en" sz="2800" dirty="0">
                <a:solidFill>
                  <a:schemeClr val="dk1"/>
                </a:solidFill>
                <a:latin typeface="Calibri"/>
                <a:ea typeface="Calibri"/>
                <a:cs typeface="Calibri"/>
                <a:sym typeface="Calibri"/>
              </a:rPr>
              <a:t>3DES</a:t>
            </a:r>
            <a:endParaRPr sz="1600" dirty="0"/>
          </a:p>
          <a:p>
            <a:pPr marL="558786" indent="-499521">
              <a:lnSpc>
                <a:spcPct val="80000"/>
              </a:lnSpc>
              <a:spcBef>
                <a:spcPts val="933"/>
              </a:spcBef>
              <a:buClr>
                <a:schemeClr val="dk1"/>
              </a:buClr>
              <a:buSzPts val="2100"/>
              <a:buFont typeface="Arial"/>
              <a:buChar char="•"/>
            </a:pPr>
            <a:r>
              <a:rPr lang="en" sz="2800" dirty="0">
                <a:solidFill>
                  <a:schemeClr val="dk1"/>
                </a:solidFill>
                <a:latin typeface="Calibri"/>
                <a:ea typeface="Calibri"/>
                <a:cs typeface="Calibri"/>
                <a:sym typeface="Calibri"/>
              </a:rPr>
              <a:t>AES</a:t>
            </a:r>
            <a:endParaRPr sz="1600" dirty="0"/>
          </a:p>
          <a:p>
            <a:pPr marL="558786" indent="-499521">
              <a:lnSpc>
                <a:spcPct val="80000"/>
              </a:lnSpc>
              <a:spcBef>
                <a:spcPts val="933"/>
              </a:spcBef>
              <a:buClr>
                <a:schemeClr val="dk1"/>
              </a:buClr>
              <a:buSzPts val="2100"/>
              <a:buFont typeface="Arial"/>
              <a:buChar char="•"/>
            </a:pPr>
            <a:r>
              <a:rPr lang="en" sz="2800" dirty="0">
                <a:solidFill>
                  <a:schemeClr val="dk1"/>
                </a:solidFill>
                <a:latin typeface="Calibri"/>
                <a:ea typeface="Calibri"/>
                <a:cs typeface="Calibri"/>
                <a:sym typeface="Calibri"/>
              </a:rPr>
              <a:t>RC-4</a:t>
            </a:r>
            <a:endParaRPr sz="1600" dirty="0"/>
          </a:p>
          <a:p>
            <a:pPr marL="558786" indent="-499521">
              <a:lnSpc>
                <a:spcPct val="80000"/>
              </a:lnSpc>
              <a:spcBef>
                <a:spcPts val="933"/>
              </a:spcBef>
              <a:buClr>
                <a:schemeClr val="dk1"/>
              </a:buClr>
              <a:buSzPts val="2100"/>
              <a:buFont typeface="Arial"/>
              <a:buChar char="•"/>
            </a:pPr>
            <a:r>
              <a:rPr lang="en" sz="2800" dirty="0">
                <a:solidFill>
                  <a:schemeClr val="dk1"/>
                </a:solidFill>
                <a:latin typeface="Calibri"/>
                <a:ea typeface="Calibri"/>
                <a:cs typeface="Calibri"/>
                <a:sym typeface="Calibri"/>
              </a:rPr>
              <a:t>RC-5</a:t>
            </a:r>
            <a:endParaRPr sz="1600" dirty="0"/>
          </a:p>
          <a:p>
            <a:pPr marL="558786" indent="-499521">
              <a:lnSpc>
                <a:spcPct val="80000"/>
              </a:lnSpc>
              <a:spcBef>
                <a:spcPts val="933"/>
              </a:spcBef>
              <a:buClr>
                <a:schemeClr val="dk1"/>
              </a:buClr>
              <a:buSzPts val="2100"/>
              <a:buFont typeface="Arial"/>
              <a:buChar char="•"/>
            </a:pPr>
            <a:r>
              <a:rPr lang="en" sz="2800" dirty="0">
                <a:solidFill>
                  <a:schemeClr val="dk1"/>
                </a:solidFill>
                <a:latin typeface="Calibri"/>
                <a:ea typeface="Calibri"/>
                <a:cs typeface="Calibri"/>
                <a:sym typeface="Calibri"/>
              </a:rPr>
              <a:t>Two Fish</a:t>
            </a:r>
            <a:endParaRPr sz="1600" dirty="0"/>
          </a:p>
          <a:p>
            <a:pPr marL="558786" indent="0">
              <a:lnSpc>
                <a:spcPct val="80000"/>
              </a:lnSpc>
              <a:spcBef>
                <a:spcPts val="933"/>
              </a:spcBef>
              <a:buNone/>
            </a:pPr>
            <a:endParaRPr sz="1600" dirty="0"/>
          </a:p>
          <a:p>
            <a:pPr marL="372524" indent="-304792">
              <a:lnSpc>
                <a:spcPct val="80000"/>
              </a:lnSpc>
              <a:spcBef>
                <a:spcPts val="933"/>
              </a:spcBef>
              <a:spcAft>
                <a:spcPts val="2133"/>
              </a:spcAft>
              <a:buClr>
                <a:schemeClr val="dk1"/>
              </a:buClr>
              <a:buSzPts val="2100"/>
              <a:buNone/>
            </a:pPr>
            <a:endParaRPr sz="2800" dirty="0">
              <a:solidFill>
                <a:schemeClr val="dk1"/>
              </a:solidFill>
              <a:latin typeface="Calibri"/>
              <a:ea typeface="Calibri"/>
              <a:cs typeface="Calibri"/>
              <a:sym typeface="Calibri"/>
            </a:endParaRPr>
          </a:p>
        </p:txBody>
      </p:sp>
      <p:sp>
        <p:nvSpPr>
          <p:cNvPr id="1213" name="Google Shape;1213;p160"/>
          <p:cNvSpPr txBox="1"/>
          <p:nvPr/>
        </p:nvSpPr>
        <p:spPr>
          <a:xfrm>
            <a:off x="6844067" y="1494767"/>
            <a:ext cx="3658400" cy="4159200"/>
          </a:xfrm>
          <a:prstGeom prst="rect">
            <a:avLst/>
          </a:prstGeom>
          <a:noFill/>
          <a:ln>
            <a:noFill/>
          </a:ln>
        </p:spPr>
        <p:txBody>
          <a:bodyPr spcFirstLastPara="1" wrap="square" lIns="121900" tIns="121900" rIns="121900" bIns="121900" anchor="t" anchorCtr="0">
            <a:noAutofit/>
          </a:bodyPr>
          <a:lstStyle/>
          <a:p>
            <a:pPr marL="558786" indent="-499521" defTabSz="1219170">
              <a:lnSpc>
                <a:spcPct val="80000"/>
              </a:lnSpc>
              <a:spcBef>
                <a:spcPts val="933"/>
              </a:spcBef>
              <a:buClr>
                <a:srgbClr val="000000"/>
              </a:buClr>
              <a:buSzPts val="2100"/>
              <a:buFont typeface="Arial"/>
              <a:buChar char="•"/>
            </a:pPr>
            <a:r>
              <a:rPr lang="en" sz="2800" kern="0">
                <a:solidFill>
                  <a:srgbClr val="000000"/>
                </a:solidFill>
                <a:latin typeface="Calibri"/>
                <a:ea typeface="Calibri"/>
                <a:cs typeface="Calibri"/>
                <a:sym typeface="Calibri"/>
              </a:rPr>
              <a:t>Blowfish</a:t>
            </a:r>
            <a:endParaRPr sz="1600" kern="0">
              <a:solidFill>
                <a:srgbClr val="161B25"/>
              </a:solidFill>
              <a:latin typeface="Assistant SemiBold"/>
              <a:ea typeface="Assistant SemiBold"/>
              <a:cs typeface="Assistant SemiBold"/>
              <a:sym typeface="Assistant SemiBold"/>
            </a:endParaRPr>
          </a:p>
          <a:p>
            <a:pPr marL="558786" indent="-499521" defTabSz="1219170">
              <a:lnSpc>
                <a:spcPct val="80000"/>
              </a:lnSpc>
              <a:spcBef>
                <a:spcPts val="933"/>
              </a:spcBef>
              <a:buClr>
                <a:srgbClr val="000000"/>
              </a:buClr>
              <a:buSzPts val="2100"/>
              <a:buFont typeface="Arial"/>
              <a:buChar char="•"/>
            </a:pPr>
            <a:r>
              <a:rPr lang="en" sz="2800" kern="0">
                <a:solidFill>
                  <a:srgbClr val="000000"/>
                </a:solidFill>
                <a:latin typeface="Calibri"/>
                <a:ea typeface="Calibri"/>
                <a:cs typeface="Calibri"/>
                <a:sym typeface="Calibri"/>
              </a:rPr>
              <a:t>IDEA</a:t>
            </a:r>
            <a:endParaRPr sz="1600" kern="0">
              <a:solidFill>
                <a:srgbClr val="161B25"/>
              </a:solidFill>
              <a:latin typeface="Assistant SemiBold"/>
              <a:ea typeface="Assistant SemiBold"/>
              <a:cs typeface="Assistant SemiBold"/>
              <a:sym typeface="Assistant SemiBold"/>
            </a:endParaRPr>
          </a:p>
          <a:p>
            <a:pPr marL="558786" indent="-499521" defTabSz="1219170">
              <a:lnSpc>
                <a:spcPct val="80000"/>
              </a:lnSpc>
              <a:spcBef>
                <a:spcPts val="933"/>
              </a:spcBef>
              <a:buClr>
                <a:srgbClr val="000000"/>
              </a:buClr>
              <a:buSzPts val="2100"/>
              <a:buFont typeface="Arial"/>
              <a:buChar char="•"/>
            </a:pPr>
            <a:r>
              <a:rPr lang="en" sz="2800" kern="0">
                <a:solidFill>
                  <a:srgbClr val="000000"/>
                </a:solidFill>
                <a:latin typeface="Calibri"/>
                <a:ea typeface="Calibri"/>
                <a:cs typeface="Calibri"/>
                <a:sym typeface="Calibri"/>
              </a:rPr>
              <a:t>CAST </a:t>
            </a:r>
            <a:endParaRPr sz="1600" kern="0">
              <a:solidFill>
                <a:srgbClr val="161B25"/>
              </a:solidFill>
              <a:latin typeface="Assistant SemiBold"/>
              <a:ea typeface="Assistant SemiBold"/>
              <a:cs typeface="Assistant SemiBold"/>
              <a:sym typeface="Assistant SemiBold"/>
            </a:endParaRPr>
          </a:p>
          <a:p>
            <a:pPr marL="558786" indent="-499521" defTabSz="1219170">
              <a:lnSpc>
                <a:spcPct val="80000"/>
              </a:lnSpc>
              <a:spcBef>
                <a:spcPts val="933"/>
              </a:spcBef>
              <a:buClr>
                <a:srgbClr val="000000"/>
              </a:buClr>
              <a:buSzPts val="2100"/>
              <a:buFont typeface="Arial"/>
              <a:buChar char="•"/>
            </a:pPr>
            <a:r>
              <a:rPr lang="en" sz="2800" kern="0">
                <a:solidFill>
                  <a:srgbClr val="000000"/>
                </a:solidFill>
                <a:latin typeface="Calibri"/>
                <a:ea typeface="Calibri"/>
                <a:cs typeface="Calibri"/>
                <a:sym typeface="Calibri"/>
              </a:rPr>
              <a:t>MARS</a:t>
            </a:r>
            <a:endParaRPr sz="1600" kern="0">
              <a:solidFill>
                <a:srgbClr val="161B25"/>
              </a:solidFill>
              <a:latin typeface="Assistant SemiBold"/>
              <a:ea typeface="Assistant SemiBold"/>
              <a:cs typeface="Assistant SemiBold"/>
              <a:sym typeface="Assistant SemiBold"/>
            </a:endParaRPr>
          </a:p>
          <a:p>
            <a:pPr marL="558786" indent="-499521" defTabSz="1219170">
              <a:lnSpc>
                <a:spcPct val="80000"/>
              </a:lnSpc>
              <a:spcBef>
                <a:spcPts val="933"/>
              </a:spcBef>
              <a:buClr>
                <a:srgbClr val="000000"/>
              </a:buClr>
              <a:buSzPts val="2100"/>
              <a:buFont typeface="Arial"/>
              <a:buChar char="•"/>
            </a:pPr>
            <a:r>
              <a:rPr lang="en" sz="2800" kern="0">
                <a:solidFill>
                  <a:srgbClr val="000000"/>
                </a:solidFill>
                <a:latin typeface="Calibri"/>
                <a:ea typeface="Calibri"/>
                <a:cs typeface="Calibri"/>
                <a:sym typeface="Calibri"/>
              </a:rPr>
              <a:t>Skipjack</a:t>
            </a: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2759416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37"/>
          <p:cNvSpPr txBox="1">
            <a:spLocks noGrp="1"/>
          </p:cNvSpPr>
          <p:nvPr>
            <p:ph type="title"/>
          </p:nvPr>
        </p:nvSpPr>
        <p:spPr>
          <a:prstGeom prst="rect">
            <a:avLst/>
          </a:prstGeom>
        </p:spPr>
        <p:txBody>
          <a:bodyPr spcFirstLastPara="1" wrap="square" lIns="121900" tIns="121900" rIns="121900" bIns="121900" anchor="ctr" anchorCtr="0">
            <a:noAutofit/>
          </a:bodyPr>
          <a:lstStyle/>
          <a:p>
            <a:pPr lvl="0"/>
            <a:r>
              <a:rPr lang="en-US" dirty="0"/>
              <a:t>Asymmetric </a:t>
            </a:r>
            <a:r>
              <a:rPr lang="en" dirty="0"/>
              <a:t>Cryptography</a:t>
            </a:r>
            <a:r>
              <a:rPr lang="en-US" dirty="0"/>
              <a:t> </a:t>
            </a:r>
            <a:endParaRPr dirty="0"/>
          </a:p>
        </p:txBody>
      </p:sp>
      <p:sp>
        <p:nvSpPr>
          <p:cNvPr id="2" name="Slide Number Placeholder 1">
            <a:extLst>
              <a:ext uri="{FF2B5EF4-FFF2-40B4-BE49-F238E27FC236}">
                <a16:creationId xmlns:a16="http://schemas.microsoft.com/office/drawing/2014/main" id="{D2DFDE2D-F3C3-49A1-9CD8-C1AAC5CF57CA}"/>
              </a:ext>
            </a:extLst>
          </p:cNvPr>
          <p:cNvSpPr>
            <a:spLocks noGrp="1"/>
          </p:cNvSpPr>
          <p:nvPr>
            <p:ph type="sldNum" idx="12"/>
          </p:nvPr>
        </p:nvSpPr>
        <p:spPr/>
        <p:txBody>
          <a:bodyPr/>
          <a:lstStyle/>
          <a:p>
            <a:fld id="{00000000-1234-1234-1234-123412341234}" type="slidenum">
              <a:rPr lang="en" smtClean="0"/>
              <a:pPr/>
              <a:t>26</a:t>
            </a:fld>
            <a:endParaRPr lang="en"/>
          </a:p>
        </p:txBody>
      </p:sp>
    </p:spTree>
    <p:extLst>
      <p:ext uri="{BB962C8B-B14F-4D97-AF65-F5344CB8AC3E}">
        <p14:creationId xmlns:p14="http://schemas.microsoft.com/office/powerpoint/2010/main" val="764329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56"/>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lgn="r">
              <a:lnSpc>
                <a:spcPct val="90000"/>
              </a:lnSpc>
              <a:buClr>
                <a:schemeClr val="dk1"/>
              </a:buClr>
              <a:buSzPts val="3000"/>
            </a:pPr>
            <a:r>
              <a:rPr lang="en" sz="4000" b="0" dirty="0">
                <a:solidFill>
                  <a:schemeClr val="dk1"/>
                </a:solidFill>
                <a:latin typeface="Calibri"/>
                <a:ea typeface="Calibri"/>
                <a:cs typeface="Calibri"/>
                <a:sym typeface="Calibri"/>
              </a:rPr>
              <a:t>Asymmetric Cryptography</a:t>
            </a:r>
            <a:endParaRPr sz="1600" dirty="0"/>
          </a:p>
        </p:txBody>
      </p:sp>
      <p:sp>
        <p:nvSpPr>
          <p:cNvPr id="1178" name="Google Shape;1178;p156"/>
          <p:cNvSpPr txBox="1">
            <a:spLocks noGrp="1"/>
          </p:cNvSpPr>
          <p:nvPr>
            <p:ph type="body" idx="1"/>
          </p:nvPr>
        </p:nvSpPr>
        <p:spPr>
          <a:xfrm>
            <a:off x="415600" y="1543879"/>
            <a:ext cx="5435235" cy="4276555"/>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Every user has a key pair.  </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Public key is made available to anyone who requests it </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Private key is only available to that user and must not be disclosed or shared</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The keys are mathematically related so that anything encrypted with one key can only be decrypted by the other.</a:t>
            </a:r>
            <a:endParaRPr sz="1600" dirty="0"/>
          </a:p>
          <a:p>
            <a:pPr marL="203195" indent="-33866">
              <a:lnSpc>
                <a:spcPct val="90000"/>
              </a:lnSpc>
              <a:spcBef>
                <a:spcPts val="933"/>
              </a:spcBef>
              <a:buClr>
                <a:schemeClr val="dk1"/>
              </a:buClr>
              <a:buSzPts val="1900"/>
              <a:buNone/>
            </a:pPr>
            <a:endParaRPr sz="2533" dirty="0">
              <a:solidFill>
                <a:schemeClr val="dk1"/>
              </a:solidFill>
              <a:latin typeface="Calibri"/>
              <a:ea typeface="Calibri"/>
              <a:cs typeface="Calibri"/>
              <a:sym typeface="Calibri"/>
            </a:endParaRPr>
          </a:p>
          <a:p>
            <a:pPr marL="203195" indent="-33866">
              <a:lnSpc>
                <a:spcPct val="90000"/>
              </a:lnSpc>
              <a:spcBef>
                <a:spcPts val="933"/>
              </a:spcBef>
              <a:buClr>
                <a:schemeClr val="dk1"/>
              </a:buClr>
              <a:buSzPts val="1900"/>
              <a:buNone/>
            </a:pPr>
            <a:endParaRPr sz="2533" dirty="0">
              <a:solidFill>
                <a:schemeClr val="dk1"/>
              </a:solidFill>
              <a:latin typeface="Calibri"/>
              <a:ea typeface="Calibri"/>
              <a:cs typeface="Calibri"/>
              <a:sym typeface="Calibri"/>
            </a:endParaRPr>
          </a:p>
          <a:p>
            <a:pPr marL="626518" lvl="1" indent="-67732">
              <a:lnSpc>
                <a:spcPct val="90000"/>
              </a:lnSpc>
              <a:spcBef>
                <a:spcPts val="400"/>
              </a:spcBef>
              <a:spcAft>
                <a:spcPts val="2133"/>
              </a:spcAft>
              <a:buClr>
                <a:schemeClr val="dk1"/>
              </a:buClr>
              <a:buSzPts val="1600"/>
              <a:buNone/>
            </a:pPr>
            <a:endParaRPr sz="2133" dirty="0">
              <a:solidFill>
                <a:schemeClr val="dk1"/>
              </a:solidFill>
              <a:latin typeface="Calibri"/>
              <a:ea typeface="Calibri"/>
              <a:cs typeface="Calibri"/>
              <a:sym typeface="Calibri"/>
            </a:endParaRPr>
          </a:p>
        </p:txBody>
      </p:sp>
      <p:sp>
        <p:nvSpPr>
          <p:cNvPr id="1177" name="Google Shape;1177;p156"/>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algn="r" defTabSz="1219170">
              <a:buClr>
                <a:srgbClr val="000000"/>
              </a:buClr>
            </a:pPr>
            <a:fld id="{00000000-1234-1234-1234-123412341234}" type="slidenum">
              <a:rPr lang="en" sz="1867" kern="0">
                <a:solidFill>
                  <a:srgbClr val="000000"/>
                </a:solidFill>
                <a:latin typeface="Arial"/>
                <a:cs typeface="Arial"/>
                <a:sym typeface="Arial"/>
              </a:rPr>
              <a:pPr algn="r" defTabSz="1219170">
                <a:buClr>
                  <a:srgbClr val="000000"/>
                </a:buClr>
              </a:pPr>
              <a:t>27</a:t>
            </a:fld>
            <a:endParaRPr sz="1867" kern="0">
              <a:solidFill>
                <a:srgbClr val="000000"/>
              </a:solidFill>
              <a:latin typeface="Arial"/>
              <a:cs typeface="Arial"/>
              <a:sym typeface="Arial"/>
            </a:endParaRPr>
          </a:p>
        </p:txBody>
      </p:sp>
      <p:pic>
        <p:nvPicPr>
          <p:cNvPr id="3" name="Picture 2" descr="A close up of a sign&#10;&#10;Description generated with high confidence">
            <a:extLst>
              <a:ext uri="{FF2B5EF4-FFF2-40B4-BE49-F238E27FC236}">
                <a16:creationId xmlns:a16="http://schemas.microsoft.com/office/drawing/2014/main" id="{C559F1A8-BA74-469B-A136-0D0C42C5BD43}"/>
              </a:ext>
            </a:extLst>
          </p:cNvPr>
          <p:cNvPicPr>
            <a:picLocks noChangeAspect="1"/>
          </p:cNvPicPr>
          <p:nvPr/>
        </p:nvPicPr>
        <p:blipFill>
          <a:blip r:embed="rId3"/>
          <a:stretch>
            <a:fillRect/>
          </a:stretch>
        </p:blipFill>
        <p:spPr>
          <a:xfrm>
            <a:off x="6282874" y="1543879"/>
            <a:ext cx="5115337" cy="361592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DBD3B1-8735-411A-8783-398DC7343611}"/>
              </a:ext>
            </a:extLst>
          </p:cNvPr>
          <p:cNvPicPr>
            <a:picLocks noChangeAspect="1"/>
          </p:cNvPicPr>
          <p:nvPr/>
        </p:nvPicPr>
        <p:blipFill>
          <a:blip r:embed="rId2"/>
          <a:stretch>
            <a:fillRect/>
          </a:stretch>
        </p:blipFill>
        <p:spPr>
          <a:xfrm>
            <a:off x="8159037" y="3631833"/>
            <a:ext cx="1901687" cy="2477420"/>
          </a:xfrm>
          <a:prstGeom prst="rect">
            <a:avLst/>
          </a:prstGeom>
        </p:spPr>
      </p:pic>
      <p:sp>
        <p:nvSpPr>
          <p:cNvPr id="2" name="Title 1">
            <a:extLst>
              <a:ext uri="{FF2B5EF4-FFF2-40B4-BE49-F238E27FC236}">
                <a16:creationId xmlns:a16="http://schemas.microsoft.com/office/drawing/2014/main" id="{F8B9DB5E-0F42-48F2-AA99-B002BCF29A24}"/>
              </a:ext>
            </a:extLst>
          </p:cNvPr>
          <p:cNvSpPr>
            <a:spLocks noGrp="1"/>
          </p:cNvSpPr>
          <p:nvPr>
            <p:ph type="title"/>
          </p:nvPr>
        </p:nvSpPr>
        <p:spPr/>
        <p:txBody>
          <a:bodyPr/>
          <a:lstStyle/>
          <a:p>
            <a:r>
              <a:rPr lang="en-US" dirty="0"/>
              <a:t>Privacy through Asymmetric Cryptography</a:t>
            </a:r>
          </a:p>
        </p:txBody>
      </p:sp>
      <p:sp>
        <p:nvSpPr>
          <p:cNvPr id="16" name="Footer Placeholder 15">
            <a:extLst>
              <a:ext uri="{FF2B5EF4-FFF2-40B4-BE49-F238E27FC236}">
                <a16:creationId xmlns:a16="http://schemas.microsoft.com/office/drawing/2014/main" id="{1FE85C57-43AE-4AD9-8C6F-EE03D231EB02}"/>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987E02F2-D3CC-4A16-AA5A-FCD047393D98}"/>
              </a:ext>
            </a:extLst>
          </p:cNvPr>
          <p:cNvSpPr>
            <a:spLocks noGrp="1"/>
          </p:cNvSpPr>
          <p:nvPr>
            <p:ph type="sldNum" idx="12"/>
          </p:nvPr>
        </p:nvSpPr>
        <p:spPr/>
        <p:txBody>
          <a:bodyPr/>
          <a:lstStyle/>
          <a:p>
            <a:fld id="{00000000-1234-1234-1234-123412341234}" type="slidenum">
              <a:rPr lang="en" smtClean="0"/>
              <a:pPr/>
              <a:t>28</a:t>
            </a:fld>
            <a:endParaRPr lang="en"/>
          </a:p>
        </p:txBody>
      </p:sp>
      <p:pic>
        <p:nvPicPr>
          <p:cNvPr id="4" name="Picture 3">
            <a:extLst>
              <a:ext uri="{FF2B5EF4-FFF2-40B4-BE49-F238E27FC236}">
                <a16:creationId xmlns:a16="http://schemas.microsoft.com/office/drawing/2014/main" id="{D2D8A5BB-F20A-41B8-8877-AC3559BC1FD5}"/>
              </a:ext>
            </a:extLst>
          </p:cNvPr>
          <p:cNvPicPr>
            <a:picLocks noChangeAspect="1"/>
          </p:cNvPicPr>
          <p:nvPr/>
        </p:nvPicPr>
        <p:blipFill>
          <a:blip r:embed="rId3"/>
          <a:stretch>
            <a:fillRect/>
          </a:stretch>
        </p:blipFill>
        <p:spPr>
          <a:xfrm>
            <a:off x="2226080" y="4134920"/>
            <a:ext cx="2628805" cy="2113480"/>
          </a:xfrm>
          <a:prstGeom prst="rect">
            <a:avLst/>
          </a:prstGeom>
        </p:spPr>
      </p:pic>
      <p:pic>
        <p:nvPicPr>
          <p:cNvPr id="5" name="Picture 4">
            <a:extLst>
              <a:ext uri="{FF2B5EF4-FFF2-40B4-BE49-F238E27FC236}">
                <a16:creationId xmlns:a16="http://schemas.microsoft.com/office/drawing/2014/main" id="{5FA9A86E-7F0A-4328-9DB3-14694D6696FB}"/>
              </a:ext>
            </a:extLst>
          </p:cNvPr>
          <p:cNvPicPr>
            <a:picLocks noChangeAspect="1"/>
          </p:cNvPicPr>
          <p:nvPr/>
        </p:nvPicPr>
        <p:blipFill>
          <a:blip r:embed="rId4"/>
          <a:stretch>
            <a:fillRect/>
          </a:stretch>
        </p:blipFill>
        <p:spPr>
          <a:xfrm>
            <a:off x="2537548" y="2121089"/>
            <a:ext cx="2471987" cy="1681216"/>
          </a:xfrm>
          <a:prstGeom prst="rect">
            <a:avLst/>
          </a:prstGeom>
        </p:spPr>
      </p:pic>
      <p:pic>
        <p:nvPicPr>
          <p:cNvPr id="6" name="Picture 5">
            <a:extLst>
              <a:ext uri="{FF2B5EF4-FFF2-40B4-BE49-F238E27FC236}">
                <a16:creationId xmlns:a16="http://schemas.microsoft.com/office/drawing/2014/main" id="{FE53C485-5E8A-4B3C-808C-BB91BA7FA22D}"/>
              </a:ext>
            </a:extLst>
          </p:cNvPr>
          <p:cNvPicPr>
            <a:picLocks noChangeAspect="1"/>
          </p:cNvPicPr>
          <p:nvPr/>
        </p:nvPicPr>
        <p:blipFill>
          <a:blip r:embed="rId5"/>
          <a:stretch>
            <a:fillRect/>
          </a:stretch>
        </p:blipFill>
        <p:spPr>
          <a:xfrm>
            <a:off x="8253842" y="1690726"/>
            <a:ext cx="1712079" cy="2316959"/>
          </a:xfrm>
          <a:prstGeom prst="rect">
            <a:avLst/>
          </a:prstGeom>
        </p:spPr>
      </p:pic>
      <p:sp>
        <p:nvSpPr>
          <p:cNvPr id="8" name="Arrow: Right 7">
            <a:extLst>
              <a:ext uri="{FF2B5EF4-FFF2-40B4-BE49-F238E27FC236}">
                <a16:creationId xmlns:a16="http://schemas.microsoft.com/office/drawing/2014/main" id="{E928B2C6-E8B5-447C-85B1-A3B90B77347F}"/>
              </a:ext>
            </a:extLst>
          </p:cNvPr>
          <p:cNvSpPr/>
          <p:nvPr/>
        </p:nvSpPr>
        <p:spPr>
          <a:xfrm>
            <a:off x="5102101" y="2673228"/>
            <a:ext cx="2849204" cy="357808"/>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FFFFFF"/>
              </a:solidFill>
              <a:latin typeface="Arial"/>
              <a:sym typeface="Arial"/>
            </a:endParaRPr>
          </a:p>
        </p:txBody>
      </p:sp>
      <p:sp>
        <p:nvSpPr>
          <p:cNvPr id="9" name="TextBox 8">
            <a:extLst>
              <a:ext uri="{FF2B5EF4-FFF2-40B4-BE49-F238E27FC236}">
                <a16:creationId xmlns:a16="http://schemas.microsoft.com/office/drawing/2014/main" id="{B0874970-0B3C-4BF5-B9DB-6946378A4984}"/>
              </a:ext>
            </a:extLst>
          </p:cNvPr>
          <p:cNvSpPr txBox="1"/>
          <p:nvPr/>
        </p:nvSpPr>
        <p:spPr>
          <a:xfrm>
            <a:off x="2826849" y="1867247"/>
            <a:ext cx="1531079"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Receiver’s</a:t>
            </a:r>
          </a:p>
        </p:txBody>
      </p:sp>
      <p:sp>
        <p:nvSpPr>
          <p:cNvPr id="10" name="TextBox 9">
            <a:extLst>
              <a:ext uri="{FF2B5EF4-FFF2-40B4-BE49-F238E27FC236}">
                <a16:creationId xmlns:a16="http://schemas.microsoft.com/office/drawing/2014/main" id="{2AE7658B-5481-4A7F-A70C-E8BB0B572455}"/>
              </a:ext>
            </a:extLst>
          </p:cNvPr>
          <p:cNvSpPr txBox="1"/>
          <p:nvPr/>
        </p:nvSpPr>
        <p:spPr>
          <a:xfrm>
            <a:off x="2645694" y="3872253"/>
            <a:ext cx="1531079"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Receiver’s</a:t>
            </a:r>
          </a:p>
        </p:txBody>
      </p:sp>
      <p:sp>
        <p:nvSpPr>
          <p:cNvPr id="11" name="Arrow: Right 10">
            <a:extLst>
              <a:ext uri="{FF2B5EF4-FFF2-40B4-BE49-F238E27FC236}">
                <a16:creationId xmlns:a16="http://schemas.microsoft.com/office/drawing/2014/main" id="{73D64026-5C2C-460A-AC4A-F5439CB1283A}"/>
              </a:ext>
            </a:extLst>
          </p:cNvPr>
          <p:cNvSpPr/>
          <p:nvPr/>
        </p:nvSpPr>
        <p:spPr>
          <a:xfrm>
            <a:off x="5102101" y="4582308"/>
            <a:ext cx="2849204" cy="357808"/>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FFFFFF"/>
              </a:solidFill>
              <a:latin typeface="Arial"/>
              <a:sym typeface="Arial"/>
            </a:endParaRPr>
          </a:p>
        </p:txBody>
      </p:sp>
      <p:sp>
        <p:nvSpPr>
          <p:cNvPr id="12" name="TextBox 11">
            <a:extLst>
              <a:ext uri="{FF2B5EF4-FFF2-40B4-BE49-F238E27FC236}">
                <a16:creationId xmlns:a16="http://schemas.microsoft.com/office/drawing/2014/main" id="{87C83D6A-BE6D-4691-8CE6-4F16FE63C8E2}"/>
              </a:ext>
            </a:extLst>
          </p:cNvPr>
          <p:cNvSpPr txBox="1"/>
          <p:nvPr/>
        </p:nvSpPr>
        <p:spPr>
          <a:xfrm>
            <a:off x="866057" y="2072433"/>
            <a:ext cx="1736487" cy="1528945"/>
          </a:xfrm>
          <a:prstGeom prst="rect">
            <a:avLst/>
          </a:prstGeom>
          <a:noFill/>
        </p:spPr>
        <p:txBody>
          <a:bodyPr wrap="square" rtlCol="0">
            <a:spAutoFit/>
          </a:bodyPr>
          <a:lstStyle/>
          <a:p>
            <a:pPr defTabSz="1219170">
              <a:buClr>
                <a:srgbClr val="000000"/>
              </a:buClr>
            </a:pPr>
            <a:r>
              <a:rPr lang="en-US" sz="1867" b="1" kern="0" dirty="0">
                <a:solidFill>
                  <a:srgbClr val="000000"/>
                </a:solidFill>
                <a:latin typeface="Arial"/>
                <a:cs typeface="Arial"/>
                <a:sym typeface="Arial"/>
              </a:rPr>
              <a:t>Sender</a:t>
            </a:r>
            <a:r>
              <a:rPr lang="en-US" sz="1867" kern="0" dirty="0">
                <a:solidFill>
                  <a:srgbClr val="000000"/>
                </a:solidFill>
                <a:latin typeface="Arial"/>
                <a:cs typeface="Arial"/>
                <a:sym typeface="Arial"/>
              </a:rPr>
              <a:t> encrypts message with </a:t>
            </a:r>
            <a:r>
              <a:rPr lang="en-US" sz="1867" b="1" kern="0" dirty="0">
                <a:solidFill>
                  <a:srgbClr val="000000"/>
                </a:solidFill>
                <a:latin typeface="Arial"/>
                <a:cs typeface="Arial"/>
                <a:sym typeface="Arial"/>
              </a:rPr>
              <a:t>receiver’s</a:t>
            </a:r>
            <a:r>
              <a:rPr lang="en-US" sz="1867" kern="0" dirty="0">
                <a:solidFill>
                  <a:srgbClr val="000000"/>
                </a:solidFill>
                <a:latin typeface="Arial"/>
                <a:cs typeface="Arial"/>
                <a:sym typeface="Arial"/>
              </a:rPr>
              <a:t> </a:t>
            </a:r>
          </a:p>
          <a:p>
            <a:pPr defTabSz="1219170">
              <a:buClr>
                <a:srgbClr val="000000"/>
              </a:buClr>
            </a:pPr>
            <a:r>
              <a:rPr lang="en-US" sz="1867" kern="0" dirty="0">
                <a:solidFill>
                  <a:srgbClr val="000000"/>
                </a:solidFill>
                <a:latin typeface="Arial"/>
                <a:cs typeface="Arial"/>
                <a:sym typeface="Arial"/>
              </a:rPr>
              <a:t>Public Key</a:t>
            </a:r>
          </a:p>
        </p:txBody>
      </p:sp>
      <p:sp>
        <p:nvSpPr>
          <p:cNvPr id="13" name="TextBox 12">
            <a:extLst>
              <a:ext uri="{FF2B5EF4-FFF2-40B4-BE49-F238E27FC236}">
                <a16:creationId xmlns:a16="http://schemas.microsoft.com/office/drawing/2014/main" id="{F0E5C8E2-695E-4312-978A-72F4941C16A9}"/>
              </a:ext>
            </a:extLst>
          </p:cNvPr>
          <p:cNvSpPr txBox="1"/>
          <p:nvPr/>
        </p:nvSpPr>
        <p:spPr>
          <a:xfrm>
            <a:off x="772338" y="4007685"/>
            <a:ext cx="1736487" cy="1528945"/>
          </a:xfrm>
          <a:prstGeom prst="rect">
            <a:avLst/>
          </a:prstGeom>
          <a:noFill/>
        </p:spPr>
        <p:txBody>
          <a:bodyPr wrap="square" rtlCol="0">
            <a:spAutoFit/>
          </a:bodyPr>
          <a:lstStyle/>
          <a:p>
            <a:pPr defTabSz="1219170">
              <a:buClr>
                <a:srgbClr val="000000"/>
              </a:buClr>
            </a:pPr>
            <a:r>
              <a:rPr lang="en-US" sz="1867" b="1" kern="0" dirty="0">
                <a:solidFill>
                  <a:srgbClr val="000000"/>
                </a:solidFill>
                <a:latin typeface="Arial"/>
                <a:cs typeface="Arial"/>
                <a:sym typeface="Arial"/>
              </a:rPr>
              <a:t>Receiver</a:t>
            </a:r>
            <a:r>
              <a:rPr lang="en-US" sz="1867" kern="0" dirty="0">
                <a:solidFill>
                  <a:srgbClr val="000000"/>
                </a:solidFill>
                <a:latin typeface="Arial"/>
                <a:cs typeface="Arial"/>
                <a:sym typeface="Arial"/>
              </a:rPr>
              <a:t> decrypts message with </a:t>
            </a:r>
            <a:r>
              <a:rPr lang="en-US" sz="1867" b="1" kern="0" dirty="0">
                <a:solidFill>
                  <a:srgbClr val="000000"/>
                </a:solidFill>
                <a:latin typeface="Arial"/>
                <a:cs typeface="Arial"/>
                <a:sym typeface="Arial"/>
              </a:rPr>
              <a:t>receiver’s</a:t>
            </a:r>
            <a:r>
              <a:rPr lang="en-US" sz="1867" kern="0" dirty="0">
                <a:solidFill>
                  <a:srgbClr val="000000"/>
                </a:solidFill>
                <a:latin typeface="Arial"/>
                <a:cs typeface="Arial"/>
                <a:sym typeface="Arial"/>
              </a:rPr>
              <a:t> </a:t>
            </a:r>
          </a:p>
          <a:p>
            <a:pPr defTabSz="1219170">
              <a:buClr>
                <a:srgbClr val="000000"/>
              </a:buClr>
            </a:pPr>
            <a:r>
              <a:rPr lang="en-US" sz="1867" kern="0" dirty="0">
                <a:solidFill>
                  <a:srgbClr val="000000"/>
                </a:solidFill>
                <a:latin typeface="Arial"/>
                <a:cs typeface="Arial"/>
                <a:sym typeface="Arial"/>
              </a:rPr>
              <a:t>Private Key</a:t>
            </a:r>
          </a:p>
        </p:txBody>
      </p:sp>
      <p:sp>
        <p:nvSpPr>
          <p:cNvPr id="14" name="TextBox 13">
            <a:extLst>
              <a:ext uri="{FF2B5EF4-FFF2-40B4-BE49-F238E27FC236}">
                <a16:creationId xmlns:a16="http://schemas.microsoft.com/office/drawing/2014/main" id="{FF4DF2D2-3460-455E-9267-FD93713C6B52}"/>
              </a:ext>
            </a:extLst>
          </p:cNvPr>
          <p:cNvSpPr txBox="1"/>
          <p:nvPr/>
        </p:nvSpPr>
        <p:spPr>
          <a:xfrm>
            <a:off x="10094842" y="2438835"/>
            <a:ext cx="1441175" cy="666977"/>
          </a:xfrm>
          <a:prstGeom prst="rect">
            <a:avLst/>
          </a:prstGeom>
          <a:noFill/>
        </p:spPr>
        <p:txBody>
          <a:bodyPr wrap="square" rtlCol="0">
            <a:spAutoFit/>
          </a:bodyPr>
          <a:lstStyle/>
          <a:p>
            <a:pPr defTabSz="1219170">
              <a:buClr>
                <a:srgbClr val="000000"/>
              </a:buClr>
            </a:pPr>
            <a:r>
              <a:rPr lang="en-US" sz="1867" kern="0" dirty="0" err="1">
                <a:solidFill>
                  <a:srgbClr val="000000"/>
                </a:solidFill>
                <a:latin typeface="Arial"/>
                <a:cs typeface="Arial"/>
                <a:sym typeface="Arial"/>
              </a:rPr>
              <a:t>EncryptedMessage</a:t>
            </a:r>
            <a:endParaRPr lang="en-US" sz="1867" kern="0" dirty="0">
              <a:solidFill>
                <a:srgbClr val="000000"/>
              </a:solidFill>
              <a:latin typeface="Arial"/>
              <a:cs typeface="Arial"/>
              <a:sym typeface="Arial"/>
            </a:endParaRPr>
          </a:p>
        </p:txBody>
      </p:sp>
      <p:sp>
        <p:nvSpPr>
          <p:cNvPr id="15" name="TextBox 14">
            <a:extLst>
              <a:ext uri="{FF2B5EF4-FFF2-40B4-BE49-F238E27FC236}">
                <a16:creationId xmlns:a16="http://schemas.microsoft.com/office/drawing/2014/main" id="{9CCE8ECF-0501-4E0F-B6DA-34512018667A}"/>
              </a:ext>
            </a:extLst>
          </p:cNvPr>
          <p:cNvSpPr txBox="1"/>
          <p:nvPr/>
        </p:nvSpPr>
        <p:spPr>
          <a:xfrm>
            <a:off x="10094843" y="4582308"/>
            <a:ext cx="1494184" cy="666977"/>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Decrypted Message</a:t>
            </a:r>
          </a:p>
        </p:txBody>
      </p:sp>
    </p:spTree>
    <p:extLst>
      <p:ext uri="{BB962C8B-B14F-4D97-AF65-F5344CB8AC3E}">
        <p14:creationId xmlns:p14="http://schemas.microsoft.com/office/powerpoint/2010/main" val="2109258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DBD3B1-8735-411A-8783-398DC7343611}"/>
              </a:ext>
            </a:extLst>
          </p:cNvPr>
          <p:cNvPicPr>
            <a:picLocks noChangeAspect="1"/>
          </p:cNvPicPr>
          <p:nvPr/>
        </p:nvPicPr>
        <p:blipFill>
          <a:blip r:embed="rId3"/>
          <a:stretch>
            <a:fillRect/>
          </a:stretch>
        </p:blipFill>
        <p:spPr>
          <a:xfrm>
            <a:off x="9004065" y="1487527"/>
            <a:ext cx="1723504" cy="2371403"/>
          </a:xfrm>
          <a:prstGeom prst="rect">
            <a:avLst/>
          </a:prstGeom>
        </p:spPr>
      </p:pic>
      <p:sp>
        <p:nvSpPr>
          <p:cNvPr id="2" name="Title 1">
            <a:extLst>
              <a:ext uri="{FF2B5EF4-FFF2-40B4-BE49-F238E27FC236}">
                <a16:creationId xmlns:a16="http://schemas.microsoft.com/office/drawing/2014/main" id="{F8B9DB5E-0F42-48F2-AA99-B002BCF29A24}"/>
              </a:ext>
            </a:extLst>
          </p:cNvPr>
          <p:cNvSpPr>
            <a:spLocks noGrp="1"/>
          </p:cNvSpPr>
          <p:nvPr>
            <p:ph type="title"/>
          </p:nvPr>
        </p:nvSpPr>
        <p:spPr/>
        <p:txBody>
          <a:bodyPr/>
          <a:lstStyle/>
          <a:p>
            <a:pPr algn="l"/>
            <a:r>
              <a:rPr lang="en-US" dirty="0"/>
              <a:t>Authenticity through Asymmetric Cryptography</a:t>
            </a:r>
          </a:p>
        </p:txBody>
      </p:sp>
      <p:sp>
        <p:nvSpPr>
          <p:cNvPr id="21" name="Footer Placeholder 20">
            <a:extLst>
              <a:ext uri="{FF2B5EF4-FFF2-40B4-BE49-F238E27FC236}">
                <a16:creationId xmlns:a16="http://schemas.microsoft.com/office/drawing/2014/main" id="{C040952C-15D8-49CF-B74F-C938BADF47E6}"/>
              </a:ext>
            </a:extLst>
          </p:cNvPr>
          <p:cNvSpPr>
            <a:spLocks noGrp="1"/>
          </p:cNvSpPr>
          <p:nvPr>
            <p:ph type="ftr" idx="11"/>
          </p:nvPr>
        </p:nvSpPr>
        <p:spPr/>
        <p:txBody>
          <a:bodyPr/>
          <a:lstStyle/>
          <a:p>
            <a:endParaRPr lang="en-US"/>
          </a:p>
        </p:txBody>
      </p:sp>
      <p:sp>
        <p:nvSpPr>
          <p:cNvPr id="15" name="Slide Number Placeholder 14">
            <a:extLst>
              <a:ext uri="{FF2B5EF4-FFF2-40B4-BE49-F238E27FC236}">
                <a16:creationId xmlns:a16="http://schemas.microsoft.com/office/drawing/2014/main" id="{8BA0CB5B-E89A-4099-B0EA-62EB02AC8DC3}"/>
              </a:ext>
            </a:extLst>
          </p:cNvPr>
          <p:cNvSpPr>
            <a:spLocks noGrp="1"/>
          </p:cNvSpPr>
          <p:nvPr>
            <p:ph type="sldNum" idx="12"/>
          </p:nvPr>
        </p:nvSpPr>
        <p:spPr/>
        <p:txBody>
          <a:bodyPr/>
          <a:lstStyle/>
          <a:p>
            <a:fld id="{00000000-1234-1234-1234-123412341234}" type="slidenum">
              <a:rPr lang="en" smtClean="0"/>
              <a:pPr/>
              <a:t>29</a:t>
            </a:fld>
            <a:endParaRPr lang="en"/>
          </a:p>
        </p:txBody>
      </p:sp>
      <p:pic>
        <p:nvPicPr>
          <p:cNvPr id="4" name="Picture 3">
            <a:extLst>
              <a:ext uri="{FF2B5EF4-FFF2-40B4-BE49-F238E27FC236}">
                <a16:creationId xmlns:a16="http://schemas.microsoft.com/office/drawing/2014/main" id="{D2D8A5BB-F20A-41B8-8877-AC3559BC1FD5}"/>
              </a:ext>
            </a:extLst>
          </p:cNvPr>
          <p:cNvPicPr>
            <a:picLocks noChangeAspect="1"/>
          </p:cNvPicPr>
          <p:nvPr/>
        </p:nvPicPr>
        <p:blipFill>
          <a:blip r:embed="rId4"/>
          <a:stretch>
            <a:fillRect/>
          </a:stretch>
        </p:blipFill>
        <p:spPr>
          <a:xfrm>
            <a:off x="2326183" y="2079776"/>
            <a:ext cx="2628805" cy="2113480"/>
          </a:xfrm>
          <a:prstGeom prst="rect">
            <a:avLst/>
          </a:prstGeom>
        </p:spPr>
      </p:pic>
      <p:pic>
        <p:nvPicPr>
          <p:cNvPr id="5" name="Picture 4">
            <a:extLst>
              <a:ext uri="{FF2B5EF4-FFF2-40B4-BE49-F238E27FC236}">
                <a16:creationId xmlns:a16="http://schemas.microsoft.com/office/drawing/2014/main" id="{5FA9A86E-7F0A-4328-9DB3-14694D6696FB}"/>
              </a:ext>
            </a:extLst>
          </p:cNvPr>
          <p:cNvPicPr>
            <a:picLocks noChangeAspect="1"/>
          </p:cNvPicPr>
          <p:nvPr/>
        </p:nvPicPr>
        <p:blipFill>
          <a:blip r:embed="rId5"/>
          <a:stretch>
            <a:fillRect/>
          </a:stretch>
        </p:blipFill>
        <p:spPr>
          <a:xfrm>
            <a:off x="2474961" y="4193256"/>
            <a:ext cx="2471987" cy="1681216"/>
          </a:xfrm>
          <a:prstGeom prst="rect">
            <a:avLst/>
          </a:prstGeom>
        </p:spPr>
      </p:pic>
      <p:pic>
        <p:nvPicPr>
          <p:cNvPr id="6" name="Picture 5">
            <a:extLst>
              <a:ext uri="{FF2B5EF4-FFF2-40B4-BE49-F238E27FC236}">
                <a16:creationId xmlns:a16="http://schemas.microsoft.com/office/drawing/2014/main" id="{FE53C485-5E8A-4B3C-808C-BB91BA7FA22D}"/>
              </a:ext>
            </a:extLst>
          </p:cNvPr>
          <p:cNvPicPr>
            <a:picLocks noChangeAspect="1"/>
          </p:cNvPicPr>
          <p:nvPr/>
        </p:nvPicPr>
        <p:blipFill>
          <a:blip r:embed="rId6"/>
          <a:stretch>
            <a:fillRect/>
          </a:stretch>
        </p:blipFill>
        <p:spPr>
          <a:xfrm>
            <a:off x="10158185" y="3105933"/>
            <a:ext cx="363276" cy="533481"/>
          </a:xfrm>
          <a:prstGeom prst="rect">
            <a:avLst/>
          </a:prstGeom>
        </p:spPr>
      </p:pic>
      <p:sp>
        <p:nvSpPr>
          <p:cNvPr id="8" name="Arrow: Right 7">
            <a:extLst>
              <a:ext uri="{FF2B5EF4-FFF2-40B4-BE49-F238E27FC236}">
                <a16:creationId xmlns:a16="http://schemas.microsoft.com/office/drawing/2014/main" id="{E928B2C6-E8B5-447C-85B1-A3B90B77347F}"/>
              </a:ext>
            </a:extLst>
          </p:cNvPr>
          <p:cNvSpPr/>
          <p:nvPr/>
        </p:nvSpPr>
        <p:spPr>
          <a:xfrm>
            <a:off x="5102100" y="2673228"/>
            <a:ext cx="3657600" cy="357808"/>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FFFFFF"/>
              </a:solidFill>
              <a:latin typeface="Arial"/>
              <a:sym typeface="Arial"/>
            </a:endParaRPr>
          </a:p>
        </p:txBody>
      </p:sp>
      <p:sp>
        <p:nvSpPr>
          <p:cNvPr id="9" name="TextBox 8">
            <a:extLst>
              <a:ext uri="{FF2B5EF4-FFF2-40B4-BE49-F238E27FC236}">
                <a16:creationId xmlns:a16="http://schemas.microsoft.com/office/drawing/2014/main" id="{B0874970-0B3C-4BF5-B9DB-6946378A4984}"/>
              </a:ext>
            </a:extLst>
          </p:cNvPr>
          <p:cNvSpPr txBox="1"/>
          <p:nvPr/>
        </p:nvSpPr>
        <p:spPr>
          <a:xfrm>
            <a:off x="2641943" y="1614839"/>
            <a:ext cx="1531079" cy="666977"/>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Sender’s Private</a:t>
            </a:r>
          </a:p>
        </p:txBody>
      </p:sp>
      <p:sp>
        <p:nvSpPr>
          <p:cNvPr id="10" name="TextBox 9">
            <a:extLst>
              <a:ext uri="{FF2B5EF4-FFF2-40B4-BE49-F238E27FC236}">
                <a16:creationId xmlns:a16="http://schemas.microsoft.com/office/drawing/2014/main" id="{2AE7658B-5481-4A7F-A70C-E8BB0B572455}"/>
              </a:ext>
            </a:extLst>
          </p:cNvPr>
          <p:cNvSpPr txBox="1"/>
          <p:nvPr/>
        </p:nvSpPr>
        <p:spPr>
          <a:xfrm>
            <a:off x="2571353" y="4063586"/>
            <a:ext cx="1531079" cy="666977"/>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Sender’s Public</a:t>
            </a:r>
          </a:p>
        </p:txBody>
      </p:sp>
      <p:sp>
        <p:nvSpPr>
          <p:cNvPr id="11" name="Arrow: Right 10">
            <a:extLst>
              <a:ext uri="{FF2B5EF4-FFF2-40B4-BE49-F238E27FC236}">
                <a16:creationId xmlns:a16="http://schemas.microsoft.com/office/drawing/2014/main" id="{73D64026-5C2C-460A-AC4A-F5439CB1283A}"/>
              </a:ext>
            </a:extLst>
          </p:cNvPr>
          <p:cNvSpPr/>
          <p:nvPr/>
        </p:nvSpPr>
        <p:spPr>
          <a:xfrm>
            <a:off x="5102100" y="4582308"/>
            <a:ext cx="3657600" cy="357808"/>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FFFFFF"/>
              </a:solidFill>
              <a:latin typeface="Arial"/>
              <a:sym typeface="Arial"/>
            </a:endParaRPr>
          </a:p>
        </p:txBody>
      </p:sp>
      <p:sp>
        <p:nvSpPr>
          <p:cNvPr id="12" name="TextBox 11">
            <a:extLst>
              <a:ext uri="{FF2B5EF4-FFF2-40B4-BE49-F238E27FC236}">
                <a16:creationId xmlns:a16="http://schemas.microsoft.com/office/drawing/2014/main" id="{87C83D6A-BE6D-4691-8CE6-4F16FE63C8E2}"/>
              </a:ext>
            </a:extLst>
          </p:cNvPr>
          <p:cNvSpPr txBox="1"/>
          <p:nvPr/>
        </p:nvSpPr>
        <p:spPr>
          <a:xfrm>
            <a:off x="647030" y="1713060"/>
            <a:ext cx="2049989" cy="1815882"/>
          </a:xfrm>
          <a:prstGeom prst="rect">
            <a:avLst/>
          </a:prstGeom>
          <a:noFill/>
        </p:spPr>
        <p:txBody>
          <a:bodyPr wrap="square" rtlCol="0">
            <a:spAutoFit/>
          </a:bodyPr>
          <a:lstStyle/>
          <a:p>
            <a:pPr defTabSz="1219170">
              <a:buClr>
                <a:srgbClr val="000000"/>
              </a:buClr>
            </a:pPr>
            <a:r>
              <a:rPr lang="en-US" sz="1600" b="1" kern="0" dirty="0">
                <a:solidFill>
                  <a:srgbClr val="000000"/>
                </a:solidFill>
                <a:latin typeface="Arial"/>
                <a:cs typeface="Arial"/>
                <a:sym typeface="Arial"/>
              </a:rPr>
              <a:t>Sender</a:t>
            </a:r>
            <a:r>
              <a:rPr lang="en-US" sz="1600" kern="0" dirty="0">
                <a:solidFill>
                  <a:srgbClr val="000000"/>
                </a:solidFill>
                <a:latin typeface="Arial"/>
                <a:cs typeface="Arial"/>
                <a:sym typeface="Arial"/>
              </a:rPr>
              <a:t> encrypts something small and meaningless (timestamp) to an attacker with </a:t>
            </a:r>
            <a:r>
              <a:rPr lang="en-US" sz="1600" b="1" kern="0" dirty="0">
                <a:solidFill>
                  <a:srgbClr val="000000"/>
                </a:solidFill>
                <a:latin typeface="Arial"/>
                <a:cs typeface="Arial"/>
                <a:sym typeface="Arial"/>
              </a:rPr>
              <a:t>Sender’s Private Key</a:t>
            </a:r>
            <a:endParaRPr lang="en-US" sz="1600" kern="0" dirty="0">
              <a:solidFill>
                <a:srgbClr val="000000"/>
              </a:solidFill>
              <a:latin typeface="Arial"/>
              <a:cs typeface="Arial"/>
              <a:sym typeface="Arial"/>
            </a:endParaRPr>
          </a:p>
        </p:txBody>
      </p:sp>
      <p:sp>
        <p:nvSpPr>
          <p:cNvPr id="13" name="TextBox 12">
            <a:extLst>
              <a:ext uri="{FF2B5EF4-FFF2-40B4-BE49-F238E27FC236}">
                <a16:creationId xmlns:a16="http://schemas.microsoft.com/office/drawing/2014/main" id="{F0E5C8E2-695E-4312-978A-72F4941C16A9}"/>
              </a:ext>
            </a:extLst>
          </p:cNvPr>
          <p:cNvSpPr txBox="1"/>
          <p:nvPr/>
        </p:nvSpPr>
        <p:spPr>
          <a:xfrm>
            <a:off x="514514" y="3926436"/>
            <a:ext cx="1901687" cy="1979516"/>
          </a:xfrm>
          <a:prstGeom prst="rect">
            <a:avLst/>
          </a:prstGeom>
          <a:noFill/>
        </p:spPr>
        <p:txBody>
          <a:bodyPr wrap="square" rtlCol="0">
            <a:spAutoFit/>
          </a:bodyPr>
          <a:lstStyle/>
          <a:p>
            <a:pPr defTabSz="1219170">
              <a:buClr>
                <a:srgbClr val="000000"/>
              </a:buClr>
            </a:pPr>
            <a:r>
              <a:rPr lang="en-US" sz="1533" b="1" kern="0" dirty="0">
                <a:solidFill>
                  <a:srgbClr val="000000"/>
                </a:solidFill>
                <a:latin typeface="Arial"/>
                <a:cs typeface="Arial"/>
                <a:sym typeface="Arial"/>
              </a:rPr>
              <a:t>Receiver</a:t>
            </a:r>
            <a:r>
              <a:rPr lang="en-US" sz="1533" kern="0" dirty="0">
                <a:solidFill>
                  <a:srgbClr val="000000"/>
                </a:solidFill>
                <a:latin typeface="Arial"/>
                <a:cs typeface="Arial"/>
                <a:sym typeface="Arial"/>
              </a:rPr>
              <a:t> decrypts timestamp with </a:t>
            </a:r>
            <a:r>
              <a:rPr lang="en-US" sz="1533" b="1" kern="0" dirty="0">
                <a:solidFill>
                  <a:srgbClr val="000000"/>
                </a:solidFill>
                <a:latin typeface="Arial"/>
                <a:cs typeface="Arial"/>
                <a:sym typeface="Arial"/>
              </a:rPr>
              <a:t>Sender’s</a:t>
            </a:r>
            <a:r>
              <a:rPr lang="en-US" sz="1533" kern="0" dirty="0">
                <a:solidFill>
                  <a:srgbClr val="000000"/>
                </a:solidFill>
                <a:latin typeface="Arial"/>
                <a:cs typeface="Arial"/>
                <a:sym typeface="Arial"/>
              </a:rPr>
              <a:t> </a:t>
            </a:r>
          </a:p>
          <a:p>
            <a:pPr defTabSz="1219170">
              <a:buClr>
                <a:srgbClr val="000000"/>
              </a:buClr>
            </a:pPr>
            <a:r>
              <a:rPr lang="en-US" sz="1533" kern="0" dirty="0">
                <a:solidFill>
                  <a:srgbClr val="000000"/>
                </a:solidFill>
                <a:latin typeface="Arial"/>
                <a:cs typeface="Arial"/>
                <a:sym typeface="Arial"/>
              </a:rPr>
              <a:t>Public Key, proving it had to have been encrypted by Sender’s private key</a:t>
            </a:r>
          </a:p>
        </p:txBody>
      </p:sp>
      <p:sp>
        <p:nvSpPr>
          <p:cNvPr id="3" name="TextBox 2">
            <a:extLst>
              <a:ext uri="{FF2B5EF4-FFF2-40B4-BE49-F238E27FC236}">
                <a16:creationId xmlns:a16="http://schemas.microsoft.com/office/drawing/2014/main" id="{E7513A64-4E33-4EB2-81B0-5855BA487448}"/>
              </a:ext>
            </a:extLst>
          </p:cNvPr>
          <p:cNvSpPr txBox="1"/>
          <p:nvPr/>
        </p:nvSpPr>
        <p:spPr>
          <a:xfrm>
            <a:off x="10581860" y="2113468"/>
            <a:ext cx="1351723" cy="502573"/>
          </a:xfrm>
          <a:prstGeom prst="rect">
            <a:avLst/>
          </a:prstGeom>
          <a:noFill/>
        </p:spPr>
        <p:txBody>
          <a:bodyPr wrap="square" rtlCol="0">
            <a:spAutoFit/>
          </a:bodyPr>
          <a:lstStyle/>
          <a:p>
            <a:pPr defTabSz="1219170">
              <a:buClr>
                <a:srgbClr val="000000"/>
              </a:buClr>
            </a:pPr>
            <a:r>
              <a:rPr lang="en-US" sz="1333" kern="0" dirty="0">
                <a:solidFill>
                  <a:srgbClr val="000000"/>
                </a:solidFill>
                <a:latin typeface="Arial"/>
                <a:cs typeface="Arial"/>
                <a:sym typeface="Arial"/>
              </a:rPr>
              <a:t>Timestamp, (not message)</a:t>
            </a:r>
          </a:p>
        </p:txBody>
      </p:sp>
      <p:sp>
        <p:nvSpPr>
          <p:cNvPr id="14" name="TextBox 13">
            <a:extLst>
              <a:ext uri="{FF2B5EF4-FFF2-40B4-BE49-F238E27FC236}">
                <a16:creationId xmlns:a16="http://schemas.microsoft.com/office/drawing/2014/main" id="{94FF7D8C-25BD-414D-86CD-C33EABCF8418}"/>
              </a:ext>
            </a:extLst>
          </p:cNvPr>
          <p:cNvSpPr txBox="1"/>
          <p:nvPr/>
        </p:nvSpPr>
        <p:spPr>
          <a:xfrm>
            <a:off x="10598425" y="4320697"/>
            <a:ext cx="1351723" cy="502573"/>
          </a:xfrm>
          <a:prstGeom prst="rect">
            <a:avLst/>
          </a:prstGeom>
          <a:noFill/>
        </p:spPr>
        <p:txBody>
          <a:bodyPr wrap="square" rtlCol="0">
            <a:spAutoFit/>
          </a:bodyPr>
          <a:lstStyle/>
          <a:p>
            <a:pPr defTabSz="1219170">
              <a:buClr>
                <a:srgbClr val="000000"/>
              </a:buClr>
            </a:pPr>
            <a:r>
              <a:rPr lang="en-US" sz="1333" kern="0" dirty="0">
                <a:solidFill>
                  <a:srgbClr val="000000"/>
                </a:solidFill>
                <a:latin typeface="Arial"/>
                <a:cs typeface="Arial"/>
                <a:sym typeface="Arial"/>
              </a:rPr>
              <a:t>Timestamp, (not message)</a:t>
            </a:r>
          </a:p>
        </p:txBody>
      </p:sp>
      <p:cxnSp>
        <p:nvCxnSpPr>
          <p:cNvPr id="16" name="Straight Arrow Connector 15">
            <a:extLst>
              <a:ext uri="{FF2B5EF4-FFF2-40B4-BE49-F238E27FC236}">
                <a16:creationId xmlns:a16="http://schemas.microsoft.com/office/drawing/2014/main" id="{9C6D2A48-A57B-4EAD-9145-AFD4DE16611D}"/>
              </a:ext>
            </a:extLst>
          </p:cNvPr>
          <p:cNvCxnSpPr>
            <a:endCxn id="6" idx="3"/>
          </p:cNvCxnSpPr>
          <p:nvPr/>
        </p:nvCxnSpPr>
        <p:spPr>
          <a:xfrm flipH="1">
            <a:off x="10521460" y="2743201"/>
            <a:ext cx="497723" cy="629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40E020C-D26C-428B-B5A4-3053F16F2B46}"/>
              </a:ext>
            </a:extLst>
          </p:cNvPr>
          <p:cNvPicPr>
            <a:picLocks noChangeAspect="1"/>
          </p:cNvPicPr>
          <p:nvPr/>
        </p:nvPicPr>
        <p:blipFill>
          <a:blip r:embed="rId3"/>
          <a:stretch>
            <a:fillRect/>
          </a:stretch>
        </p:blipFill>
        <p:spPr>
          <a:xfrm>
            <a:off x="8892156" y="3626529"/>
            <a:ext cx="1723504" cy="2371403"/>
          </a:xfrm>
          <a:prstGeom prst="rect">
            <a:avLst/>
          </a:prstGeom>
        </p:spPr>
      </p:pic>
      <p:pic>
        <p:nvPicPr>
          <p:cNvPr id="18" name="Picture 17">
            <a:extLst>
              <a:ext uri="{FF2B5EF4-FFF2-40B4-BE49-F238E27FC236}">
                <a16:creationId xmlns:a16="http://schemas.microsoft.com/office/drawing/2014/main" id="{97CEAC90-B1DA-4007-9FDE-8B4FEC33C8DF}"/>
              </a:ext>
            </a:extLst>
          </p:cNvPr>
          <p:cNvPicPr>
            <a:picLocks noChangeAspect="1"/>
          </p:cNvPicPr>
          <p:nvPr/>
        </p:nvPicPr>
        <p:blipFill>
          <a:blip r:embed="rId3"/>
          <a:stretch>
            <a:fillRect/>
          </a:stretch>
        </p:blipFill>
        <p:spPr>
          <a:xfrm>
            <a:off x="10090572" y="5133032"/>
            <a:ext cx="430888" cy="592867"/>
          </a:xfrm>
          <a:prstGeom prst="rect">
            <a:avLst/>
          </a:prstGeom>
        </p:spPr>
      </p:pic>
      <p:cxnSp>
        <p:nvCxnSpPr>
          <p:cNvPr id="19" name="Straight Arrow Connector 18">
            <a:extLst>
              <a:ext uri="{FF2B5EF4-FFF2-40B4-BE49-F238E27FC236}">
                <a16:creationId xmlns:a16="http://schemas.microsoft.com/office/drawing/2014/main" id="{43943CF5-7D85-4D2B-B7EC-5590290DB286}"/>
              </a:ext>
            </a:extLst>
          </p:cNvPr>
          <p:cNvCxnSpPr>
            <a:cxnSpLocks/>
            <a:endCxn id="18" idx="3"/>
          </p:cNvCxnSpPr>
          <p:nvPr/>
        </p:nvCxnSpPr>
        <p:spPr>
          <a:xfrm flipH="1">
            <a:off x="10521460" y="4854177"/>
            <a:ext cx="523763" cy="575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A551C3E-47AD-47C3-BB72-B2AC9614E872}"/>
              </a:ext>
            </a:extLst>
          </p:cNvPr>
          <p:cNvSpPr txBox="1"/>
          <p:nvPr/>
        </p:nvSpPr>
        <p:spPr>
          <a:xfrm>
            <a:off x="7566993" y="5748685"/>
            <a:ext cx="4492487" cy="502573"/>
          </a:xfrm>
          <a:prstGeom prst="rect">
            <a:avLst/>
          </a:prstGeom>
          <a:noFill/>
        </p:spPr>
        <p:txBody>
          <a:bodyPr wrap="square" rtlCol="0">
            <a:spAutoFit/>
          </a:bodyPr>
          <a:lstStyle/>
          <a:p>
            <a:pPr defTabSz="1219170">
              <a:buClr>
                <a:srgbClr val="000000"/>
              </a:buClr>
            </a:pPr>
            <a:r>
              <a:rPr lang="en-US" sz="1333" kern="0" dirty="0">
                <a:solidFill>
                  <a:srgbClr val="000000"/>
                </a:solidFill>
                <a:latin typeface="Arial"/>
                <a:cs typeface="Arial"/>
                <a:sym typeface="Arial"/>
              </a:rPr>
              <a:t>Being able to decrypt the timestamp with Sender’s public key PROVES it was encrypted with Sender’s private key</a:t>
            </a:r>
          </a:p>
        </p:txBody>
      </p:sp>
    </p:spTree>
    <p:extLst>
      <p:ext uri="{BB962C8B-B14F-4D97-AF65-F5344CB8AC3E}">
        <p14:creationId xmlns:p14="http://schemas.microsoft.com/office/powerpoint/2010/main" val="2660163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5" name="Google Shape;1005;p135"/>
          <p:cNvSpPr/>
          <p:nvPr/>
        </p:nvSpPr>
        <p:spPr>
          <a:xfrm>
            <a:off x="336884" y="321176"/>
            <a:ext cx="4332400" cy="6179600"/>
          </a:xfrm>
          <a:prstGeom prst="rect">
            <a:avLst/>
          </a:prstGeom>
          <a:solidFill>
            <a:srgbClr val="404040">
              <a:alpha val="89800"/>
            </a:srgbClr>
          </a:solidFill>
          <a:ln w="127000" cap="sq" cmpd="thinThick">
            <a:solidFill>
              <a:srgbClr val="595959">
                <a:alpha val="80000"/>
              </a:srgbClr>
            </a:solidFill>
            <a:prstDash val="solid"/>
            <a:miter lim="800000"/>
            <a:headEnd type="none" w="sm" len="sm"/>
            <a:tailEnd type="none" w="sm" len="sm"/>
          </a:ln>
        </p:spPr>
        <p:txBody>
          <a:bodyPr spcFirstLastPara="1" wrap="square" lIns="100767" tIns="50367" rIns="100767" bIns="50367" anchor="ctr" anchorCtr="0">
            <a:noAutofit/>
          </a:bodyPr>
          <a:lstStyle/>
          <a:p>
            <a:pPr algn="ctr" defTabSz="1219170">
              <a:buClr>
                <a:srgbClr val="000000"/>
              </a:buClr>
            </a:pPr>
            <a:endParaRPr sz="2000" kern="0">
              <a:solidFill>
                <a:srgbClr val="FFFFFF"/>
              </a:solidFill>
              <a:latin typeface="Calibri"/>
              <a:ea typeface="Calibri"/>
              <a:cs typeface="Calibri"/>
              <a:sym typeface="Calibri"/>
            </a:endParaRPr>
          </a:p>
        </p:txBody>
      </p:sp>
      <p:pic>
        <p:nvPicPr>
          <p:cNvPr id="1007" name="Google Shape;1007;p135"/>
          <p:cNvPicPr preferRelativeResize="0"/>
          <p:nvPr/>
        </p:nvPicPr>
        <p:blipFill rotWithShape="1">
          <a:blip r:embed="rId3">
            <a:alphaModFix/>
          </a:blip>
          <a:srcRect/>
          <a:stretch/>
        </p:blipFill>
        <p:spPr>
          <a:xfrm>
            <a:off x="4788162" y="622653"/>
            <a:ext cx="5469112" cy="5331634"/>
          </a:xfrm>
          <a:prstGeom prst="rect">
            <a:avLst/>
          </a:prstGeom>
          <a:noFill/>
          <a:ln>
            <a:noFill/>
          </a:ln>
        </p:spPr>
      </p:pic>
      <p:sp>
        <p:nvSpPr>
          <p:cNvPr id="1008" name="Google Shape;1008;p135"/>
          <p:cNvSpPr txBox="1">
            <a:spLocks noGrp="1"/>
          </p:cNvSpPr>
          <p:nvPr>
            <p:ph type="title"/>
          </p:nvPr>
        </p:nvSpPr>
        <p:spPr>
          <a:xfrm>
            <a:off x="572636" y="1166185"/>
            <a:ext cx="3860799" cy="2887600"/>
          </a:xfrm>
          <a:prstGeom prst="rect">
            <a:avLst/>
          </a:prstGeom>
          <a:noFill/>
          <a:ln>
            <a:noFill/>
          </a:ln>
        </p:spPr>
        <p:txBody>
          <a:bodyPr spcFirstLastPara="1" wrap="square" lIns="100767" tIns="50367" rIns="100767" bIns="50367" anchor="b" anchorCtr="0">
            <a:noAutofit/>
          </a:bodyPr>
          <a:lstStyle/>
          <a:p>
            <a:pPr algn="ctr">
              <a:buClr>
                <a:srgbClr val="FFFFFF"/>
              </a:buClr>
              <a:buSzPts val="3900"/>
            </a:pPr>
            <a:r>
              <a:rPr lang="en-US" sz="4400" dirty="0">
                <a:solidFill>
                  <a:srgbClr val="FFFFFF"/>
                </a:solidFill>
              </a:rPr>
              <a:t>Presentation:  An Overview of Cryptography</a:t>
            </a:r>
            <a:endParaRPr sz="4400" dirty="0">
              <a:solidFill>
                <a:srgbClr val="FFFFFF"/>
              </a:solidFill>
            </a:endParaRPr>
          </a:p>
        </p:txBody>
      </p:sp>
      <p:sp>
        <p:nvSpPr>
          <p:cNvPr id="1009" name="Google Shape;1009;p135"/>
          <p:cNvSpPr txBox="1">
            <a:spLocks noGrp="1"/>
          </p:cNvSpPr>
          <p:nvPr>
            <p:ph type="sldNum" idx="12"/>
          </p:nvPr>
        </p:nvSpPr>
        <p:spPr>
          <a:xfrm>
            <a:off x="9991021" y="6356349"/>
            <a:ext cx="1362800" cy="365200"/>
          </a:xfrm>
          <a:prstGeom prst="rect">
            <a:avLst/>
          </a:prstGeom>
          <a:noFill/>
          <a:ln>
            <a:noFill/>
          </a:ln>
        </p:spPr>
        <p:txBody>
          <a:bodyPr spcFirstLastPara="1" wrap="square" lIns="100767" tIns="50367" rIns="100767" bIns="50367" anchor="ctr" anchorCtr="0">
            <a:noAutofit/>
          </a:bodyPr>
          <a:lstStyle/>
          <a:p>
            <a:pPr defTabSz="1219170">
              <a:buClr>
                <a:srgbClr val="595959"/>
              </a:buClr>
              <a:buSzPts val="1000"/>
            </a:pPr>
            <a:fld id="{00000000-1234-1234-1234-123412341234}" type="slidenum">
              <a:rPr lang="en" sz="1333" kern="0">
                <a:solidFill>
                  <a:srgbClr val="595959"/>
                </a:solidFill>
                <a:latin typeface="Calibri"/>
                <a:ea typeface="Calibri"/>
                <a:cs typeface="Calibri"/>
                <a:sym typeface="Calibri"/>
              </a:rPr>
              <a:pPr defTabSz="1219170">
                <a:buClr>
                  <a:srgbClr val="595959"/>
                </a:buClr>
                <a:buSzPts val="1000"/>
              </a:pPr>
              <a:t>3</a:t>
            </a:fld>
            <a:endParaRPr sz="1333" kern="0">
              <a:solidFill>
                <a:srgbClr val="595959"/>
              </a:solidFill>
              <a:latin typeface="Calibri"/>
              <a:ea typeface="Calibri"/>
              <a:cs typeface="Calibri"/>
              <a:sym typeface="Calibri"/>
            </a:endParaRPr>
          </a:p>
        </p:txBody>
      </p:sp>
      <p:sp>
        <p:nvSpPr>
          <p:cNvPr id="1010" name="Google Shape;1010;p135"/>
          <p:cNvSpPr txBox="1">
            <a:spLocks noGrp="1"/>
          </p:cNvSpPr>
          <p:nvPr>
            <p:ph type="subTitle" idx="4294967295"/>
          </p:nvPr>
        </p:nvSpPr>
        <p:spPr>
          <a:xfrm>
            <a:off x="0" y="4170363"/>
            <a:ext cx="3657600" cy="1525587"/>
          </a:xfrm>
          <a:prstGeom prst="rect">
            <a:avLst/>
          </a:prstGeom>
          <a:noFill/>
          <a:ln>
            <a:noFill/>
          </a:ln>
        </p:spPr>
        <p:txBody>
          <a:bodyPr spcFirstLastPara="1" wrap="square" lIns="100767" tIns="50367" rIns="100767" bIns="50367" anchor="t" anchorCtr="0">
            <a:noAutofit/>
          </a:bodyPr>
          <a:lstStyle/>
          <a:p>
            <a:pPr marL="0" indent="0" algn="ctr">
              <a:lnSpc>
                <a:spcPct val="90000"/>
              </a:lnSpc>
              <a:spcAft>
                <a:spcPts val="2133"/>
              </a:spcAft>
              <a:buClr>
                <a:srgbClr val="FFFFFF"/>
              </a:buClr>
              <a:buSzPts val="1600"/>
              <a:buNone/>
            </a:pPr>
            <a:r>
              <a:rPr lang="en" sz="2133" dirty="0">
                <a:solidFill>
                  <a:srgbClr val="FFFFFF"/>
                </a:solidFill>
                <a:latin typeface="Calibri"/>
                <a:ea typeface="Calibri"/>
                <a:cs typeface="Calibri"/>
                <a:sym typeface="Calibri"/>
              </a:rPr>
              <a:t> </a:t>
            </a:r>
            <a:endParaRPr sz="1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70"/>
          <p:cNvSpPr txBox="1">
            <a:spLocks noGrp="1"/>
          </p:cNvSpPr>
          <p:nvPr>
            <p:ph type="title"/>
          </p:nvPr>
        </p:nvSpPr>
        <p:spPr>
          <a:xfrm>
            <a:off x="462077" y="136449"/>
            <a:ext cx="10515600" cy="1325600"/>
          </a:xfrm>
          <a:prstGeom prst="rect">
            <a:avLst/>
          </a:prstGeom>
          <a:noFill/>
          <a:ln>
            <a:noFill/>
          </a:ln>
        </p:spPr>
        <p:txBody>
          <a:bodyPr spcFirstLastPara="1" wrap="square" lIns="100767" tIns="50367" rIns="100767" bIns="50367" anchor="ctr" anchorCtr="0">
            <a:noAutofit/>
          </a:bodyPr>
          <a:lstStyle/>
          <a:p>
            <a:r>
              <a:rPr lang="en" sz="4267" dirty="0"/>
              <a:t>Hashing (</a:t>
            </a:r>
            <a:r>
              <a:rPr lang="en-US" sz="4267" dirty="0"/>
              <a:t>Checksums/Message Digests)</a:t>
            </a:r>
            <a:endParaRPr sz="1600" dirty="0"/>
          </a:p>
        </p:txBody>
      </p:sp>
      <p:sp>
        <p:nvSpPr>
          <p:cNvPr id="3" name="Footer Placeholder 2">
            <a:extLst>
              <a:ext uri="{FF2B5EF4-FFF2-40B4-BE49-F238E27FC236}">
                <a16:creationId xmlns:a16="http://schemas.microsoft.com/office/drawing/2014/main" id="{5DBDBC4E-571B-4DDD-BB71-BB83CCFF19A0}"/>
              </a:ext>
            </a:extLst>
          </p:cNvPr>
          <p:cNvSpPr>
            <a:spLocks noGrp="1"/>
          </p:cNvSpPr>
          <p:nvPr>
            <p:ph type="ftr" idx="11"/>
          </p:nvPr>
        </p:nvSpPr>
        <p:spPr/>
        <p:txBody>
          <a:bodyPr/>
          <a:lstStyle/>
          <a:p>
            <a:endParaRPr lang="en-US"/>
          </a:p>
        </p:txBody>
      </p:sp>
      <p:sp>
        <p:nvSpPr>
          <p:cNvPr id="1288" name="Google Shape;1288;p170"/>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30</a:t>
            </a:fld>
            <a:endParaRPr kern="0">
              <a:solidFill>
                <a:srgbClr val="000000"/>
              </a:solidFill>
            </a:endParaRPr>
          </a:p>
        </p:txBody>
      </p:sp>
      <p:pic>
        <p:nvPicPr>
          <p:cNvPr id="1287" name="Google Shape;1287;p170"/>
          <p:cNvPicPr preferRelativeResize="0">
            <a:picLocks noGrp="1"/>
          </p:cNvPicPr>
          <p:nvPr>
            <p:ph type="body" idx="4294967295"/>
          </p:nvPr>
        </p:nvPicPr>
        <p:blipFill rotWithShape="1">
          <a:blip r:embed="rId3">
            <a:alphaModFix/>
          </a:blip>
          <a:srcRect/>
          <a:stretch/>
        </p:blipFill>
        <p:spPr>
          <a:xfrm>
            <a:off x="0" y="1281113"/>
            <a:ext cx="4097338" cy="2530475"/>
          </a:xfrm>
          <a:prstGeom prst="rect">
            <a:avLst/>
          </a:prstGeom>
          <a:noFill/>
          <a:ln>
            <a:noFill/>
          </a:ln>
        </p:spPr>
      </p:pic>
      <p:sp>
        <p:nvSpPr>
          <p:cNvPr id="2" name="TextBox 1">
            <a:extLst>
              <a:ext uri="{FF2B5EF4-FFF2-40B4-BE49-F238E27FC236}">
                <a16:creationId xmlns:a16="http://schemas.microsoft.com/office/drawing/2014/main" id="{87F70099-FD71-46B8-B71D-38EFB6309C0A}"/>
              </a:ext>
            </a:extLst>
          </p:cNvPr>
          <p:cNvSpPr txBox="1"/>
          <p:nvPr/>
        </p:nvSpPr>
        <p:spPr>
          <a:xfrm>
            <a:off x="4610422" y="1462050"/>
            <a:ext cx="5163183" cy="4577087"/>
          </a:xfrm>
          <a:prstGeom prst="rect">
            <a:avLst/>
          </a:prstGeom>
          <a:noFill/>
        </p:spPr>
        <p:txBody>
          <a:bodyPr wrap="square" rtlCol="0">
            <a:spAutoFit/>
          </a:bodyPr>
          <a:lstStyle/>
          <a:p>
            <a:pPr marL="440256" indent="-380990" defTabSz="1219170">
              <a:lnSpc>
                <a:spcPct val="90000"/>
              </a:lnSpc>
              <a:buClr>
                <a:srgbClr val="000000"/>
              </a:buClr>
              <a:buSzPts val="1900"/>
              <a:buFont typeface="Arial" panose="020B0604020202020204" pitchFamily="34" charset="0"/>
              <a:buChar char="•"/>
            </a:pPr>
            <a:r>
              <a:rPr lang="en-US" sz="1867" kern="0" dirty="0">
                <a:solidFill>
                  <a:srgbClr val="000000"/>
                </a:solidFill>
                <a:latin typeface="Calibri"/>
                <a:ea typeface="Calibri"/>
                <a:cs typeface="Calibri"/>
                <a:sym typeface="Calibri"/>
              </a:rPr>
              <a:t>Fixed length digital representation of the contents of the file</a:t>
            </a:r>
            <a:endParaRPr lang="en-US" sz="1333" kern="0" dirty="0">
              <a:solidFill>
                <a:srgbClr val="000000"/>
              </a:solidFill>
              <a:latin typeface="Arial"/>
              <a:cs typeface="Arial"/>
              <a:sym typeface="Arial"/>
            </a:endParaRPr>
          </a:p>
          <a:p>
            <a:pPr marL="440256" indent="-380990" defTabSz="1219170">
              <a:lnSpc>
                <a:spcPct val="90000"/>
              </a:lnSpc>
              <a:spcBef>
                <a:spcPts val="933"/>
              </a:spcBef>
              <a:buClr>
                <a:srgbClr val="000000"/>
              </a:buClr>
              <a:buSzPts val="1900"/>
              <a:buFont typeface="Arial" panose="020B0604020202020204" pitchFamily="34" charset="0"/>
              <a:buChar char="•"/>
            </a:pPr>
            <a:r>
              <a:rPr lang="en-US" sz="1867" kern="0" dirty="0">
                <a:solidFill>
                  <a:srgbClr val="000000"/>
                </a:solidFill>
                <a:latin typeface="Calibri"/>
                <a:ea typeface="Calibri"/>
                <a:cs typeface="Calibri"/>
                <a:sym typeface="Calibri"/>
              </a:rPr>
              <a:t>If the file changes, the hash will change</a:t>
            </a:r>
            <a:endParaRPr lang="en-US" sz="1333" kern="0" dirty="0">
              <a:solidFill>
                <a:srgbClr val="000000"/>
              </a:solidFill>
              <a:latin typeface="Arial"/>
              <a:cs typeface="Arial"/>
              <a:sym typeface="Arial"/>
            </a:endParaRPr>
          </a:p>
          <a:p>
            <a:pPr marL="440256" indent="-380990" defTabSz="1219170">
              <a:lnSpc>
                <a:spcPct val="90000"/>
              </a:lnSpc>
              <a:spcBef>
                <a:spcPts val="933"/>
              </a:spcBef>
              <a:buClr>
                <a:srgbClr val="000000"/>
              </a:buClr>
              <a:buSzPts val="1900"/>
              <a:buFont typeface="Arial" panose="020B0604020202020204" pitchFamily="34" charset="0"/>
              <a:buChar char="•"/>
            </a:pPr>
            <a:r>
              <a:rPr lang="en-US" sz="1867" kern="0" dirty="0">
                <a:solidFill>
                  <a:srgbClr val="000000"/>
                </a:solidFill>
                <a:latin typeface="Calibri"/>
                <a:ea typeface="Calibri"/>
                <a:cs typeface="Calibri"/>
                <a:sym typeface="Calibri"/>
              </a:rPr>
              <a:t>One-way math</a:t>
            </a:r>
            <a:endParaRPr lang="en-US" sz="1333" kern="0" dirty="0">
              <a:solidFill>
                <a:srgbClr val="000000"/>
              </a:solidFill>
              <a:latin typeface="Arial"/>
              <a:cs typeface="Arial"/>
              <a:sym typeface="Arial"/>
            </a:endParaRPr>
          </a:p>
          <a:p>
            <a:pPr marL="440256" indent="-380990" defTabSz="1219170">
              <a:lnSpc>
                <a:spcPct val="90000"/>
              </a:lnSpc>
              <a:spcBef>
                <a:spcPts val="933"/>
              </a:spcBef>
              <a:buClr>
                <a:srgbClr val="000000"/>
              </a:buClr>
              <a:buSzPts val="1900"/>
              <a:buFont typeface="Arial" panose="020B0604020202020204" pitchFamily="34" charset="0"/>
              <a:buChar char="•"/>
            </a:pPr>
            <a:r>
              <a:rPr lang="en-US" sz="1867" kern="0" dirty="0">
                <a:solidFill>
                  <a:srgbClr val="000000"/>
                </a:solidFill>
                <a:latin typeface="Calibri"/>
                <a:ea typeface="Calibri"/>
                <a:cs typeface="Calibri"/>
                <a:sym typeface="Calibri"/>
              </a:rPr>
              <a:t>When two different documents produce the same hash it is called a </a:t>
            </a:r>
            <a:r>
              <a:rPr lang="en-US" sz="1867" b="1" kern="0" dirty="0">
                <a:solidFill>
                  <a:srgbClr val="000000"/>
                </a:solidFill>
                <a:latin typeface="Calibri"/>
                <a:ea typeface="Calibri"/>
                <a:cs typeface="Calibri"/>
                <a:sym typeface="Calibri"/>
              </a:rPr>
              <a:t>collision</a:t>
            </a:r>
            <a:endParaRPr lang="en-US" sz="1333" b="1" kern="0" dirty="0">
              <a:solidFill>
                <a:srgbClr val="000000"/>
              </a:solidFill>
              <a:latin typeface="Arial"/>
              <a:cs typeface="Arial"/>
              <a:sym typeface="Arial"/>
            </a:endParaRPr>
          </a:p>
          <a:p>
            <a:pPr marL="440256" indent="-380990" defTabSz="1219170">
              <a:lnSpc>
                <a:spcPct val="90000"/>
              </a:lnSpc>
              <a:spcBef>
                <a:spcPts val="933"/>
              </a:spcBef>
              <a:buClr>
                <a:srgbClr val="000000"/>
              </a:buClr>
              <a:buSzPts val="1900"/>
              <a:buFont typeface="Arial" panose="020B0604020202020204" pitchFamily="34" charset="0"/>
              <a:buChar char="•"/>
            </a:pPr>
            <a:r>
              <a:rPr lang="en-US" sz="1867" kern="0" dirty="0">
                <a:solidFill>
                  <a:srgbClr val="000000"/>
                </a:solidFill>
                <a:latin typeface="Calibri"/>
                <a:ea typeface="Calibri"/>
                <a:cs typeface="Calibri"/>
                <a:sym typeface="Calibri"/>
              </a:rPr>
              <a:t>A </a:t>
            </a:r>
            <a:r>
              <a:rPr lang="en-US" sz="1867" b="1" kern="0" dirty="0">
                <a:solidFill>
                  <a:srgbClr val="000000"/>
                </a:solidFill>
                <a:latin typeface="Calibri"/>
                <a:ea typeface="Calibri"/>
                <a:cs typeface="Calibri"/>
                <a:sym typeface="Calibri"/>
              </a:rPr>
              <a:t>birthday attack </a:t>
            </a:r>
            <a:r>
              <a:rPr lang="en-US" sz="1867" kern="0" dirty="0">
                <a:solidFill>
                  <a:srgbClr val="000000"/>
                </a:solidFill>
                <a:latin typeface="Calibri"/>
                <a:ea typeface="Calibri"/>
                <a:cs typeface="Calibri"/>
                <a:sym typeface="Calibri"/>
              </a:rPr>
              <a:t>is an attempt to cause collisions.  It is based on the idea that it is easier to find two hashes that happen to match than to produce a specific hash. </a:t>
            </a:r>
          </a:p>
          <a:p>
            <a:pPr marL="440256" indent="-380990" defTabSz="1219170">
              <a:lnSpc>
                <a:spcPct val="90000"/>
              </a:lnSpc>
              <a:spcBef>
                <a:spcPts val="933"/>
              </a:spcBef>
              <a:buClr>
                <a:srgbClr val="000000"/>
              </a:buClr>
              <a:buSzPts val="1900"/>
              <a:buFont typeface="Arial" panose="020B0604020202020204" pitchFamily="34" charset="0"/>
              <a:buChar char="•"/>
            </a:pPr>
            <a:r>
              <a:rPr lang="en-US" sz="1867" kern="0" dirty="0">
                <a:solidFill>
                  <a:srgbClr val="000000"/>
                </a:solidFill>
                <a:latin typeface="Calibri"/>
                <a:ea typeface="Calibri"/>
                <a:cs typeface="Calibri"/>
                <a:sym typeface="Calibri"/>
              </a:rPr>
              <a:t>If an attacker has the ability to change the message, why wouldn’t they change the hash also?  THEY WOULD.  So……remember this for later.</a:t>
            </a:r>
            <a:endParaRPr lang="en-US" sz="1333" kern="0" dirty="0">
              <a:solidFill>
                <a:srgbClr val="000000"/>
              </a:solidFill>
              <a:latin typeface="Arial"/>
              <a:cs typeface="Arial"/>
              <a:sym typeface="Arial"/>
            </a:endParaRPr>
          </a:p>
          <a:p>
            <a:pPr defTabSz="1219170">
              <a:buClr>
                <a:srgbClr val="000000"/>
              </a:buClr>
            </a:pPr>
            <a:endParaRPr lang="en-US" sz="1867" kern="0" dirty="0">
              <a:solidFill>
                <a:srgbClr val="000000"/>
              </a:solidFill>
              <a:latin typeface="Arial"/>
              <a:cs typeface="Arial"/>
              <a:sym typeface="Arial"/>
            </a:endParaRPr>
          </a:p>
        </p:txBody>
      </p:sp>
      <p:sp>
        <p:nvSpPr>
          <p:cNvPr id="6" name="Rectangle 5">
            <a:extLst>
              <a:ext uri="{FF2B5EF4-FFF2-40B4-BE49-F238E27FC236}">
                <a16:creationId xmlns:a16="http://schemas.microsoft.com/office/drawing/2014/main" id="{B361AB46-FFE0-4336-B13C-F5284200C8E0}"/>
              </a:ext>
            </a:extLst>
          </p:cNvPr>
          <p:cNvSpPr/>
          <p:nvPr/>
        </p:nvSpPr>
        <p:spPr>
          <a:xfrm>
            <a:off x="594234" y="4160415"/>
            <a:ext cx="3637108" cy="1546577"/>
          </a:xfrm>
          <a:prstGeom prst="rect">
            <a:avLst/>
          </a:prstGeom>
        </p:spPr>
        <p:txBody>
          <a:bodyPr wrap="square">
            <a:spAutoFit/>
          </a:bodyPr>
          <a:lstStyle/>
          <a:p>
            <a:pPr marL="203195" indent="-194728" defTabSz="1219170">
              <a:lnSpc>
                <a:spcPct val="90000"/>
              </a:lnSpc>
              <a:spcBef>
                <a:spcPts val="933"/>
              </a:spcBef>
              <a:buClr>
                <a:srgbClr val="000000"/>
              </a:buClr>
              <a:buSzPts val="1900"/>
              <a:buFont typeface="Arial"/>
              <a:buChar char="•"/>
            </a:pPr>
            <a:r>
              <a:rPr lang="en-US" sz="1600" kern="0" dirty="0">
                <a:solidFill>
                  <a:srgbClr val="000000"/>
                </a:solidFill>
                <a:latin typeface="Calibri"/>
                <a:ea typeface="Calibri"/>
                <a:cs typeface="Calibri"/>
                <a:sym typeface="Calibri"/>
              </a:rPr>
              <a:t>MD-5 128-bit</a:t>
            </a:r>
          </a:p>
          <a:p>
            <a:pPr marL="203195" indent="-194728" defTabSz="1219170">
              <a:lnSpc>
                <a:spcPct val="90000"/>
              </a:lnSpc>
              <a:spcBef>
                <a:spcPts val="933"/>
              </a:spcBef>
              <a:buClr>
                <a:srgbClr val="000000"/>
              </a:buClr>
              <a:buSzPts val="1900"/>
              <a:buFont typeface="Arial"/>
              <a:buChar char="•"/>
            </a:pPr>
            <a:r>
              <a:rPr lang="en-US" sz="1600" kern="0" dirty="0">
                <a:solidFill>
                  <a:srgbClr val="000000"/>
                </a:solidFill>
                <a:latin typeface="Calibri"/>
                <a:cs typeface="Calibri"/>
                <a:sym typeface="Calibri"/>
              </a:rPr>
              <a:t>SHA-1 160-bit</a:t>
            </a:r>
          </a:p>
          <a:p>
            <a:pPr marL="203195" indent="-194728" defTabSz="1219170">
              <a:lnSpc>
                <a:spcPct val="90000"/>
              </a:lnSpc>
              <a:spcBef>
                <a:spcPts val="933"/>
              </a:spcBef>
              <a:buClr>
                <a:srgbClr val="000000"/>
              </a:buClr>
              <a:buSzPts val="1900"/>
              <a:buFont typeface="Arial"/>
              <a:buChar char="•"/>
            </a:pPr>
            <a:r>
              <a:rPr lang="en-US" sz="1600" kern="0" dirty="0">
                <a:solidFill>
                  <a:srgbClr val="000000"/>
                </a:solidFill>
                <a:latin typeface="Calibri"/>
                <a:cs typeface="Calibri"/>
                <a:sym typeface="Calibri"/>
              </a:rPr>
              <a:t>SHA-2 256, 384, 512, etc.</a:t>
            </a:r>
          </a:p>
          <a:p>
            <a:pPr marL="203195" indent="-194728" defTabSz="1219170">
              <a:lnSpc>
                <a:spcPct val="90000"/>
              </a:lnSpc>
              <a:spcBef>
                <a:spcPts val="933"/>
              </a:spcBef>
              <a:buClr>
                <a:srgbClr val="000000"/>
              </a:buClr>
              <a:buSzPts val="1900"/>
              <a:buFont typeface="Arial"/>
              <a:buChar char="•"/>
            </a:pPr>
            <a:r>
              <a:rPr lang="en-US" sz="1600" kern="0" dirty="0">
                <a:solidFill>
                  <a:srgbClr val="000000"/>
                </a:solidFill>
                <a:latin typeface="Calibri"/>
                <a:cs typeface="Calibri"/>
                <a:sym typeface="Calibri"/>
              </a:rPr>
              <a:t>HAVAL, TIGER, RIPEMD are lesser known hashing algorithms</a:t>
            </a:r>
            <a:endParaRPr lang="en-US" sz="1200" kern="0" dirty="0">
              <a:solidFill>
                <a:srgbClr val="000000"/>
              </a:solidFill>
              <a:latin typeface="Arial"/>
              <a:cs typeface="Arial"/>
              <a:sym typeface="Arial"/>
            </a:endParaRPr>
          </a:p>
        </p:txBody>
      </p:sp>
      <p:pic>
        <p:nvPicPr>
          <p:cNvPr id="7" name="Picture 6" descr="A close up of a sign&#10;&#10;Description generated with very high confidence">
            <a:extLst>
              <a:ext uri="{FF2B5EF4-FFF2-40B4-BE49-F238E27FC236}">
                <a16:creationId xmlns:a16="http://schemas.microsoft.com/office/drawing/2014/main" id="{46C88641-C19A-4E10-BA85-CE575B074F09}"/>
              </a:ext>
            </a:extLst>
          </p:cNvPr>
          <p:cNvPicPr>
            <a:picLocks noChangeAspect="1"/>
          </p:cNvPicPr>
          <p:nvPr/>
        </p:nvPicPr>
        <p:blipFill>
          <a:blip r:embed="rId4"/>
          <a:stretch>
            <a:fillRect/>
          </a:stretch>
        </p:blipFill>
        <p:spPr>
          <a:xfrm>
            <a:off x="10070719" y="1916141"/>
            <a:ext cx="1813919" cy="2386735"/>
          </a:xfrm>
          <a:prstGeom prst="rect">
            <a:avLst/>
          </a:prstGeom>
        </p:spPr>
      </p:pic>
    </p:spTree>
    <p:extLst>
      <p:ext uri="{BB962C8B-B14F-4D97-AF65-F5344CB8AC3E}">
        <p14:creationId xmlns:p14="http://schemas.microsoft.com/office/powerpoint/2010/main" val="1944279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A2B00-8AFB-4A60-9697-D30D3040BF86}"/>
              </a:ext>
            </a:extLst>
          </p:cNvPr>
          <p:cNvSpPr>
            <a:spLocks noGrp="1"/>
          </p:cNvSpPr>
          <p:nvPr>
            <p:ph type="title"/>
          </p:nvPr>
        </p:nvSpPr>
        <p:spPr/>
        <p:txBody>
          <a:bodyPr>
            <a:normAutofit/>
          </a:bodyPr>
          <a:lstStyle/>
          <a:p>
            <a:pPr algn="r"/>
            <a:r>
              <a:rPr lang="en-US" b="0" dirty="0">
                <a:latin typeface="+mj-lt"/>
              </a:rPr>
              <a:t>Non-Repudiation Through Digital Signatures</a:t>
            </a:r>
          </a:p>
        </p:txBody>
      </p:sp>
      <p:sp>
        <p:nvSpPr>
          <p:cNvPr id="3" name="Text Placeholder 2">
            <a:extLst>
              <a:ext uri="{FF2B5EF4-FFF2-40B4-BE49-F238E27FC236}">
                <a16:creationId xmlns:a16="http://schemas.microsoft.com/office/drawing/2014/main" id="{54A8C8E9-908D-43E5-8F8A-8112B9172C8E}"/>
              </a:ext>
            </a:extLst>
          </p:cNvPr>
          <p:cNvSpPr>
            <a:spLocks noGrp="1"/>
          </p:cNvSpPr>
          <p:nvPr>
            <p:ph type="body" idx="1"/>
          </p:nvPr>
        </p:nvSpPr>
        <p:spPr>
          <a:xfrm>
            <a:off x="415600" y="1178636"/>
            <a:ext cx="8108000" cy="4555200"/>
          </a:xfrm>
        </p:spPr>
        <p:txBody>
          <a:bodyPr/>
          <a:lstStyle/>
          <a:p>
            <a:r>
              <a:rPr lang="en-US" dirty="0"/>
              <a:t>Sender hashes document for integrity</a:t>
            </a:r>
          </a:p>
          <a:p>
            <a:r>
              <a:rPr lang="en-US" dirty="0"/>
              <a:t>Hash is encrypted with SENDER’S PRIVATE Key</a:t>
            </a:r>
          </a:p>
          <a:p>
            <a:r>
              <a:rPr lang="en-US" dirty="0"/>
              <a:t>Message is sent to user, who tries to decrypt the hash with the SENDER’S PUBLIC KEY.  Only something that was encrypted by the sender’s private key can be decrypted with the sender’s public.  This proves the authenticity of the sender</a:t>
            </a:r>
          </a:p>
        </p:txBody>
      </p:sp>
      <p:sp>
        <p:nvSpPr>
          <p:cNvPr id="4" name="Slide Number Placeholder 3">
            <a:extLst>
              <a:ext uri="{FF2B5EF4-FFF2-40B4-BE49-F238E27FC236}">
                <a16:creationId xmlns:a16="http://schemas.microsoft.com/office/drawing/2014/main" id="{6285737C-2F7C-4E9E-AD43-3FB15B5CF4CC}"/>
              </a:ext>
            </a:extLst>
          </p:cNvPr>
          <p:cNvSpPr>
            <a:spLocks noGrp="1"/>
          </p:cNvSpPr>
          <p:nvPr>
            <p:ph type="sldNum" idx="12"/>
          </p:nvPr>
        </p:nvSpPr>
        <p:spPr/>
        <p:txBody>
          <a:bodyPr/>
          <a:lstStyle/>
          <a:p>
            <a:fld id="{00000000-1234-1234-1234-123412341234}" type="slidenum">
              <a:rPr lang="en" smtClean="0"/>
              <a:pPr/>
              <a:t>31</a:t>
            </a:fld>
            <a:endParaRPr lang="en"/>
          </a:p>
        </p:txBody>
      </p:sp>
      <p:grpSp>
        <p:nvGrpSpPr>
          <p:cNvPr id="12" name="Group 11">
            <a:extLst>
              <a:ext uri="{FF2B5EF4-FFF2-40B4-BE49-F238E27FC236}">
                <a16:creationId xmlns:a16="http://schemas.microsoft.com/office/drawing/2014/main" id="{EAD9E0FB-6B40-41DE-AD09-EBE876BB90B0}"/>
              </a:ext>
            </a:extLst>
          </p:cNvPr>
          <p:cNvGrpSpPr/>
          <p:nvPr/>
        </p:nvGrpSpPr>
        <p:grpSpPr>
          <a:xfrm>
            <a:off x="621627" y="4231900"/>
            <a:ext cx="10627797" cy="1640064"/>
            <a:chOff x="496957" y="3041374"/>
            <a:chExt cx="8271818" cy="1320262"/>
          </a:xfrm>
        </p:grpSpPr>
        <p:pic>
          <p:nvPicPr>
            <p:cNvPr id="5" name="Google Shape;1287;p170">
              <a:extLst>
                <a:ext uri="{FF2B5EF4-FFF2-40B4-BE49-F238E27FC236}">
                  <a16:creationId xmlns:a16="http://schemas.microsoft.com/office/drawing/2014/main" id="{17280731-5ADB-4DC5-90C6-CAC46AE9D760}"/>
                </a:ext>
              </a:extLst>
            </p:cNvPr>
            <p:cNvPicPr preferRelativeResize="0">
              <a:picLocks/>
            </p:cNvPicPr>
            <p:nvPr/>
          </p:nvPicPr>
          <p:blipFill rotWithShape="1">
            <a:blip r:embed="rId2">
              <a:alphaModFix/>
            </a:blip>
            <a:srcRect/>
            <a:stretch/>
          </p:blipFill>
          <p:spPr>
            <a:xfrm>
              <a:off x="1894216" y="3041374"/>
              <a:ext cx="2211365" cy="760605"/>
            </a:xfrm>
            <a:prstGeom prst="rect">
              <a:avLst/>
            </a:prstGeom>
            <a:noFill/>
            <a:ln>
              <a:noFill/>
            </a:ln>
          </p:spPr>
        </p:pic>
        <p:pic>
          <p:nvPicPr>
            <p:cNvPr id="6" name="Picture 5">
              <a:extLst>
                <a:ext uri="{FF2B5EF4-FFF2-40B4-BE49-F238E27FC236}">
                  <a16:creationId xmlns:a16="http://schemas.microsoft.com/office/drawing/2014/main" id="{91B6EE43-FFCF-4EA3-9248-F6BC12D39C99}"/>
                </a:ext>
              </a:extLst>
            </p:cNvPr>
            <p:cNvPicPr>
              <a:picLocks noChangeAspect="1"/>
            </p:cNvPicPr>
            <p:nvPr/>
          </p:nvPicPr>
          <p:blipFill>
            <a:blip r:embed="rId3"/>
            <a:stretch>
              <a:fillRect/>
            </a:stretch>
          </p:blipFill>
          <p:spPr>
            <a:xfrm>
              <a:off x="4870237" y="3041374"/>
              <a:ext cx="1291093" cy="1038000"/>
            </a:xfrm>
            <a:prstGeom prst="rect">
              <a:avLst/>
            </a:prstGeom>
          </p:spPr>
        </p:pic>
        <p:sp>
          <p:nvSpPr>
            <p:cNvPr id="7" name="TextBox 6">
              <a:extLst>
                <a:ext uri="{FF2B5EF4-FFF2-40B4-BE49-F238E27FC236}">
                  <a16:creationId xmlns:a16="http://schemas.microsoft.com/office/drawing/2014/main" id="{86C0F432-2156-4CC7-9FCE-9326D0ACE26F}"/>
                </a:ext>
              </a:extLst>
            </p:cNvPr>
            <p:cNvSpPr txBox="1"/>
            <p:nvPr/>
          </p:nvSpPr>
          <p:spPr>
            <a:xfrm>
              <a:off x="496957" y="3130826"/>
              <a:ext cx="1237421" cy="1230810"/>
            </a:xfrm>
            <a:prstGeom prst="rect">
              <a:avLst/>
            </a:prstGeom>
            <a:noFill/>
          </p:spPr>
          <p:txBody>
            <a:bodyPr wrap="square" rtlCol="0">
              <a:spAutoFit/>
            </a:bodyPr>
            <a:lstStyle/>
            <a:p>
              <a:pPr defTabSz="1219170">
                <a:buClr>
                  <a:srgbClr val="000000"/>
                </a:buClr>
              </a:pPr>
              <a:r>
                <a:rPr lang="en-US" sz="1867" b="1" kern="0" dirty="0">
                  <a:solidFill>
                    <a:srgbClr val="000000"/>
                  </a:solidFill>
                  <a:latin typeface="Arial"/>
                  <a:cs typeface="Arial"/>
                  <a:sym typeface="Arial"/>
                </a:rPr>
                <a:t>Sender</a:t>
              </a:r>
              <a:r>
                <a:rPr lang="en-US" sz="1867" kern="0" dirty="0">
                  <a:solidFill>
                    <a:srgbClr val="000000"/>
                  </a:solidFill>
                  <a:latin typeface="Arial"/>
                  <a:cs typeface="Arial"/>
                  <a:sym typeface="Arial"/>
                </a:rPr>
                <a:t> encrypts the hash with </a:t>
              </a:r>
              <a:r>
                <a:rPr lang="en-US" sz="1867" b="1" kern="0" dirty="0">
                  <a:solidFill>
                    <a:srgbClr val="000000"/>
                  </a:solidFill>
                  <a:latin typeface="Arial"/>
                  <a:cs typeface="Arial"/>
                  <a:sym typeface="Arial"/>
                </a:rPr>
                <a:t>Sender’s Private Key</a:t>
              </a:r>
              <a:endParaRPr lang="en-US" sz="1867" kern="0" dirty="0">
                <a:solidFill>
                  <a:srgbClr val="000000"/>
                </a:solidFill>
                <a:latin typeface="Arial"/>
                <a:cs typeface="Arial"/>
                <a:sym typeface="Arial"/>
              </a:endParaRPr>
            </a:p>
          </p:txBody>
        </p:sp>
        <p:sp>
          <p:nvSpPr>
            <p:cNvPr id="9" name="Plus Sign 8">
              <a:extLst>
                <a:ext uri="{FF2B5EF4-FFF2-40B4-BE49-F238E27FC236}">
                  <a16:creationId xmlns:a16="http://schemas.microsoft.com/office/drawing/2014/main" id="{97560914-4F2D-451B-BEE4-2BC27DE01A89}"/>
                </a:ext>
              </a:extLst>
            </p:cNvPr>
            <p:cNvSpPr/>
            <p:nvPr/>
          </p:nvSpPr>
          <p:spPr>
            <a:xfrm>
              <a:off x="4244009" y="3098654"/>
              <a:ext cx="655982" cy="646043"/>
            </a:xfrm>
            <a:prstGeom prst="mathPlus">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FFFFFF"/>
                </a:solidFill>
                <a:latin typeface="Arial"/>
                <a:sym typeface="Arial"/>
              </a:endParaRPr>
            </a:p>
          </p:txBody>
        </p:sp>
        <p:sp>
          <p:nvSpPr>
            <p:cNvPr id="10" name="Equals 9">
              <a:extLst>
                <a:ext uri="{FF2B5EF4-FFF2-40B4-BE49-F238E27FC236}">
                  <a16:creationId xmlns:a16="http://schemas.microsoft.com/office/drawing/2014/main" id="{0B178275-3C09-46FB-9A7E-E98DB09FE3C1}"/>
                </a:ext>
              </a:extLst>
            </p:cNvPr>
            <p:cNvSpPr/>
            <p:nvPr/>
          </p:nvSpPr>
          <p:spPr>
            <a:xfrm>
              <a:off x="6192816" y="3211646"/>
              <a:ext cx="770282" cy="420058"/>
            </a:xfrm>
            <a:prstGeom prst="mathEqual">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000000"/>
                </a:solidFill>
                <a:latin typeface="Arial"/>
                <a:sym typeface="Arial"/>
              </a:endParaRPr>
            </a:p>
          </p:txBody>
        </p:sp>
        <p:pic>
          <p:nvPicPr>
            <p:cNvPr id="11" name="Picture 10">
              <a:extLst>
                <a:ext uri="{FF2B5EF4-FFF2-40B4-BE49-F238E27FC236}">
                  <a16:creationId xmlns:a16="http://schemas.microsoft.com/office/drawing/2014/main" id="{25E84E8C-9E2C-4E4B-952B-8C8EEF18F8D7}"/>
                </a:ext>
              </a:extLst>
            </p:cNvPr>
            <p:cNvPicPr>
              <a:picLocks noChangeAspect="1"/>
            </p:cNvPicPr>
            <p:nvPr/>
          </p:nvPicPr>
          <p:blipFill>
            <a:blip r:embed="rId4"/>
            <a:stretch>
              <a:fillRect/>
            </a:stretch>
          </p:blipFill>
          <p:spPr>
            <a:xfrm>
              <a:off x="7099062" y="3041374"/>
              <a:ext cx="1669713" cy="931587"/>
            </a:xfrm>
            <a:prstGeom prst="rect">
              <a:avLst/>
            </a:prstGeom>
          </p:spPr>
        </p:pic>
      </p:grpSp>
    </p:spTree>
    <p:extLst>
      <p:ext uri="{BB962C8B-B14F-4D97-AF65-F5344CB8AC3E}">
        <p14:creationId xmlns:p14="http://schemas.microsoft.com/office/powerpoint/2010/main" val="1215891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81BF8-3ACB-47A8-843B-0F00B504C95A}"/>
              </a:ext>
            </a:extLst>
          </p:cNvPr>
          <p:cNvSpPr>
            <a:spLocks noGrp="1"/>
          </p:cNvSpPr>
          <p:nvPr>
            <p:ph type="title"/>
          </p:nvPr>
        </p:nvSpPr>
        <p:spPr>
          <a:xfrm>
            <a:off x="415600" y="534792"/>
            <a:ext cx="11360800" cy="763600"/>
          </a:xfrm>
        </p:spPr>
        <p:txBody>
          <a:bodyPr>
            <a:normAutofit/>
          </a:bodyPr>
          <a:lstStyle/>
          <a:p>
            <a:pPr algn="r"/>
            <a:r>
              <a:rPr lang="en-US" b="0" dirty="0">
                <a:latin typeface="+mj-lt"/>
              </a:rPr>
              <a:t>Asymmetric P.A.I.N</a:t>
            </a:r>
          </a:p>
        </p:txBody>
      </p:sp>
      <p:sp>
        <p:nvSpPr>
          <p:cNvPr id="3" name="Text Placeholder 2">
            <a:extLst>
              <a:ext uri="{FF2B5EF4-FFF2-40B4-BE49-F238E27FC236}">
                <a16:creationId xmlns:a16="http://schemas.microsoft.com/office/drawing/2014/main" id="{602C2819-605F-4BE1-B9F9-46A969F770DE}"/>
              </a:ext>
            </a:extLst>
          </p:cNvPr>
          <p:cNvSpPr>
            <a:spLocks noGrp="1"/>
          </p:cNvSpPr>
          <p:nvPr>
            <p:ph type="body" idx="1"/>
          </p:nvPr>
        </p:nvSpPr>
        <p:spPr>
          <a:xfrm>
            <a:off x="415600" y="1616416"/>
            <a:ext cx="8108000" cy="4555200"/>
          </a:xfrm>
        </p:spPr>
        <p:txBody>
          <a:bodyPr/>
          <a:lstStyle/>
          <a:p>
            <a:r>
              <a:rPr lang="en-US" dirty="0"/>
              <a:t>Privacy:  Receiver’s Public Key</a:t>
            </a:r>
          </a:p>
          <a:p>
            <a:r>
              <a:rPr lang="en-US" dirty="0"/>
              <a:t>Authenticity:  Sender’s Private Key</a:t>
            </a:r>
          </a:p>
          <a:p>
            <a:r>
              <a:rPr lang="en-US" dirty="0"/>
              <a:t>Integrity:  Hash/checksum/CRC—neither symmetric nor asymmetric</a:t>
            </a:r>
          </a:p>
          <a:p>
            <a:r>
              <a:rPr lang="en-US" dirty="0"/>
              <a:t>Non-Repudiation:  Hash encrypted by sender’s private key</a:t>
            </a:r>
          </a:p>
        </p:txBody>
      </p:sp>
      <p:sp>
        <p:nvSpPr>
          <p:cNvPr id="4" name="Slide Number Placeholder 3">
            <a:extLst>
              <a:ext uri="{FF2B5EF4-FFF2-40B4-BE49-F238E27FC236}">
                <a16:creationId xmlns:a16="http://schemas.microsoft.com/office/drawing/2014/main" id="{C01A8A11-49D6-4783-B7CF-6A5EA19AE057}"/>
              </a:ext>
            </a:extLst>
          </p:cNvPr>
          <p:cNvSpPr>
            <a:spLocks noGrp="1"/>
          </p:cNvSpPr>
          <p:nvPr>
            <p:ph type="sldNum" idx="12"/>
          </p:nvPr>
        </p:nvSpPr>
        <p:spPr/>
        <p:txBody>
          <a:bodyPr/>
          <a:lstStyle/>
          <a:p>
            <a:fld id="{00000000-1234-1234-1234-123412341234}" type="slidenum">
              <a:rPr lang="en" smtClean="0"/>
              <a:pPr/>
              <a:t>32</a:t>
            </a:fld>
            <a:endParaRPr lang="en"/>
          </a:p>
        </p:txBody>
      </p:sp>
    </p:spTree>
    <p:extLst>
      <p:ext uri="{BB962C8B-B14F-4D97-AF65-F5344CB8AC3E}">
        <p14:creationId xmlns:p14="http://schemas.microsoft.com/office/powerpoint/2010/main" val="1602141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61"/>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a:t>Common Asymmetric Algorithms</a:t>
            </a:r>
            <a:endParaRPr sz="1600"/>
          </a:p>
        </p:txBody>
      </p:sp>
      <p:sp>
        <p:nvSpPr>
          <p:cNvPr id="2" name="Footer Placeholder 1">
            <a:extLst>
              <a:ext uri="{FF2B5EF4-FFF2-40B4-BE49-F238E27FC236}">
                <a16:creationId xmlns:a16="http://schemas.microsoft.com/office/drawing/2014/main" id="{7B82DD5A-C8A2-49E1-996F-FCD33853E98B}"/>
              </a:ext>
            </a:extLst>
          </p:cNvPr>
          <p:cNvSpPr>
            <a:spLocks noGrp="1"/>
          </p:cNvSpPr>
          <p:nvPr>
            <p:ph type="ftr" idx="11"/>
          </p:nvPr>
        </p:nvSpPr>
        <p:spPr/>
        <p:txBody>
          <a:bodyPr/>
          <a:lstStyle/>
          <a:p>
            <a:endParaRPr lang="en-US"/>
          </a:p>
        </p:txBody>
      </p:sp>
      <p:sp>
        <p:nvSpPr>
          <p:cNvPr id="1219" name="Google Shape;1219;p161"/>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33</a:t>
            </a:fld>
            <a:endParaRPr kern="0">
              <a:solidFill>
                <a:srgbClr val="000000"/>
              </a:solidFill>
            </a:endParaRPr>
          </a:p>
        </p:txBody>
      </p:sp>
      <p:sp>
        <p:nvSpPr>
          <p:cNvPr id="1220" name="Google Shape;1220;p161"/>
          <p:cNvSpPr txBox="1">
            <a:spLocks noGrp="1"/>
          </p:cNvSpPr>
          <p:nvPr>
            <p:ph type="body" idx="4294967295"/>
          </p:nvPr>
        </p:nvSpPr>
        <p:spPr>
          <a:xfrm>
            <a:off x="0" y="1690688"/>
            <a:ext cx="7885113"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2300"/>
              <a:buFont typeface="Arial"/>
              <a:buChar char="•"/>
            </a:pPr>
            <a:r>
              <a:rPr lang="en" sz="3067" dirty="0">
                <a:solidFill>
                  <a:schemeClr val="dk1"/>
                </a:solidFill>
                <a:latin typeface="Calibri"/>
                <a:ea typeface="Calibri"/>
                <a:cs typeface="Calibri"/>
                <a:sym typeface="Calibri"/>
              </a:rPr>
              <a:t>DSA</a:t>
            </a:r>
            <a:endParaRPr sz="1600" dirty="0"/>
          </a:p>
          <a:p>
            <a:pPr marL="203195" indent="-194728">
              <a:lnSpc>
                <a:spcPct val="90000"/>
              </a:lnSpc>
              <a:spcBef>
                <a:spcPts val="933"/>
              </a:spcBef>
              <a:buClr>
                <a:schemeClr val="dk1"/>
              </a:buClr>
              <a:buSzPts val="2300"/>
              <a:buFont typeface="Arial"/>
              <a:buChar char="•"/>
            </a:pPr>
            <a:r>
              <a:rPr lang="en" sz="3067" dirty="0">
                <a:solidFill>
                  <a:schemeClr val="dk1"/>
                </a:solidFill>
                <a:latin typeface="Calibri"/>
                <a:ea typeface="Calibri"/>
                <a:cs typeface="Calibri"/>
                <a:sym typeface="Calibri"/>
              </a:rPr>
              <a:t>RSA</a:t>
            </a:r>
            <a:endParaRPr sz="1600" dirty="0"/>
          </a:p>
          <a:p>
            <a:pPr marL="203195" indent="-194728">
              <a:lnSpc>
                <a:spcPct val="90000"/>
              </a:lnSpc>
              <a:spcBef>
                <a:spcPts val="933"/>
              </a:spcBef>
              <a:buClr>
                <a:schemeClr val="dk1"/>
              </a:buClr>
              <a:buSzPts val="2300"/>
              <a:buFont typeface="Arial"/>
              <a:buChar char="•"/>
            </a:pPr>
            <a:r>
              <a:rPr lang="en" sz="3067" dirty="0">
                <a:solidFill>
                  <a:schemeClr val="dk1"/>
                </a:solidFill>
                <a:latin typeface="Calibri"/>
                <a:ea typeface="Calibri"/>
                <a:cs typeface="Calibri"/>
                <a:sym typeface="Calibri"/>
              </a:rPr>
              <a:t>ECC (Elliptical Curve Cryptography)</a:t>
            </a:r>
            <a:endParaRPr sz="1600" dirty="0"/>
          </a:p>
          <a:p>
            <a:pPr marL="203195" indent="-194728">
              <a:lnSpc>
                <a:spcPct val="90000"/>
              </a:lnSpc>
              <a:spcBef>
                <a:spcPts val="933"/>
              </a:spcBef>
              <a:buClr>
                <a:schemeClr val="dk1"/>
              </a:buClr>
              <a:buSzPts val="2300"/>
              <a:buFont typeface="Arial"/>
              <a:buChar char="•"/>
            </a:pPr>
            <a:r>
              <a:rPr lang="en" sz="3067" dirty="0">
                <a:solidFill>
                  <a:schemeClr val="dk1"/>
                </a:solidFill>
                <a:latin typeface="Calibri"/>
                <a:ea typeface="Calibri"/>
                <a:cs typeface="Calibri"/>
                <a:sym typeface="Calibri"/>
              </a:rPr>
              <a:t>El Gamal</a:t>
            </a:r>
            <a:endParaRPr sz="1600" dirty="0"/>
          </a:p>
          <a:p>
            <a:pPr marL="203195" indent="-194728">
              <a:lnSpc>
                <a:spcPct val="90000"/>
              </a:lnSpc>
              <a:spcBef>
                <a:spcPts val="933"/>
              </a:spcBef>
              <a:buClr>
                <a:schemeClr val="dk1"/>
              </a:buClr>
              <a:buSzPts val="2300"/>
              <a:buFont typeface="Arial"/>
              <a:buChar char="•"/>
            </a:pPr>
            <a:r>
              <a:rPr lang="en" sz="3067" dirty="0">
                <a:solidFill>
                  <a:schemeClr val="dk1"/>
                </a:solidFill>
                <a:latin typeface="Calibri"/>
                <a:ea typeface="Calibri"/>
                <a:cs typeface="Calibri"/>
                <a:sym typeface="Calibri"/>
              </a:rPr>
              <a:t>Diffie Hellman</a:t>
            </a:r>
            <a:endParaRPr sz="1600" dirty="0"/>
          </a:p>
          <a:p>
            <a:pPr marL="203195" indent="-194728">
              <a:lnSpc>
                <a:spcPct val="90000"/>
              </a:lnSpc>
              <a:spcBef>
                <a:spcPts val="933"/>
              </a:spcBef>
              <a:buClr>
                <a:schemeClr val="dk1"/>
              </a:buClr>
              <a:buSzPts val="2300"/>
              <a:buFont typeface="Arial"/>
              <a:buChar char="•"/>
            </a:pPr>
            <a:r>
              <a:rPr lang="en" sz="3067" dirty="0">
                <a:solidFill>
                  <a:schemeClr val="dk1"/>
                </a:solidFill>
                <a:latin typeface="Calibri"/>
                <a:ea typeface="Calibri"/>
                <a:cs typeface="Calibri"/>
                <a:sym typeface="Calibri"/>
              </a:rPr>
              <a:t>Knapsack</a:t>
            </a:r>
            <a:endParaRPr sz="1600" dirty="0"/>
          </a:p>
          <a:p>
            <a:pPr marL="203195" indent="0">
              <a:lnSpc>
                <a:spcPct val="90000"/>
              </a:lnSpc>
              <a:spcBef>
                <a:spcPts val="933"/>
              </a:spcBef>
              <a:spcAft>
                <a:spcPts val="2133"/>
              </a:spcAft>
              <a:buClr>
                <a:schemeClr val="dk1"/>
              </a:buClr>
              <a:buSzPts val="2300"/>
              <a:buNone/>
            </a:pPr>
            <a:endParaRPr sz="3067"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3974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62"/>
          <p:cNvSpPr txBox="1">
            <a:spLocks noGrp="1"/>
          </p:cNvSpPr>
          <p:nvPr>
            <p:ph type="title"/>
          </p:nvPr>
        </p:nvSpPr>
        <p:spPr>
          <a:xfrm>
            <a:off x="1016000" y="370820"/>
            <a:ext cx="10515600" cy="1325600"/>
          </a:xfrm>
          <a:prstGeom prst="rect">
            <a:avLst/>
          </a:prstGeom>
          <a:noFill/>
          <a:ln>
            <a:noFill/>
          </a:ln>
        </p:spPr>
        <p:txBody>
          <a:bodyPr spcFirstLastPara="1" wrap="square" lIns="100767" tIns="50367" rIns="100767" bIns="50367" anchor="ctr" anchorCtr="0">
            <a:noAutofit/>
          </a:bodyPr>
          <a:lstStyle/>
          <a:p>
            <a:pPr>
              <a:buSzPts val="2600"/>
            </a:pPr>
            <a:r>
              <a:rPr lang="en" sz="3467"/>
              <a:t>The Buddy System for Asymmetric Algorithms</a:t>
            </a:r>
            <a:endParaRPr sz="1600"/>
          </a:p>
        </p:txBody>
      </p:sp>
      <p:sp>
        <p:nvSpPr>
          <p:cNvPr id="2" name="Footer Placeholder 1">
            <a:extLst>
              <a:ext uri="{FF2B5EF4-FFF2-40B4-BE49-F238E27FC236}">
                <a16:creationId xmlns:a16="http://schemas.microsoft.com/office/drawing/2014/main" id="{24AB6886-560A-4586-B1E8-2D10EAA805D5}"/>
              </a:ext>
            </a:extLst>
          </p:cNvPr>
          <p:cNvSpPr>
            <a:spLocks noGrp="1"/>
          </p:cNvSpPr>
          <p:nvPr>
            <p:ph type="ftr" idx="11"/>
          </p:nvPr>
        </p:nvSpPr>
        <p:spPr/>
        <p:txBody>
          <a:bodyPr/>
          <a:lstStyle/>
          <a:p>
            <a:endParaRPr lang="en-US"/>
          </a:p>
        </p:txBody>
      </p:sp>
      <p:sp>
        <p:nvSpPr>
          <p:cNvPr id="1227" name="Google Shape;1227;p162"/>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34</a:t>
            </a:fld>
            <a:endParaRPr kern="0">
              <a:solidFill>
                <a:srgbClr val="000000"/>
              </a:solidFill>
            </a:endParaRPr>
          </a:p>
        </p:txBody>
      </p:sp>
      <p:sp>
        <p:nvSpPr>
          <p:cNvPr id="1226" name="Google Shape;1226;p162"/>
          <p:cNvSpPr txBox="1">
            <a:spLocks noGrp="1"/>
          </p:cNvSpPr>
          <p:nvPr>
            <p:ph type="body" idx="4294967295"/>
          </p:nvPr>
        </p:nvSpPr>
        <p:spPr>
          <a:xfrm>
            <a:off x="0" y="1730375"/>
            <a:ext cx="6469063" cy="4181475"/>
          </a:xfrm>
          <a:prstGeom prst="rect">
            <a:avLst/>
          </a:prstGeom>
          <a:noFill/>
          <a:ln>
            <a:noFill/>
          </a:ln>
        </p:spPr>
        <p:txBody>
          <a:bodyPr spcFirstLastPara="1" wrap="square" lIns="100767" tIns="50367" rIns="100767" bIns="50367" anchor="t" anchorCtr="0">
            <a:noAutofit/>
          </a:bodyPr>
          <a:lstStyle/>
          <a:p>
            <a:pPr marL="203195" indent="-220128">
              <a:lnSpc>
                <a:spcPct val="90000"/>
              </a:lnSpc>
              <a:buClr>
                <a:schemeClr val="dk1"/>
              </a:buClr>
              <a:buSzPts val="2600"/>
              <a:buFont typeface="Arial"/>
              <a:buChar char="•"/>
            </a:pPr>
            <a:r>
              <a:rPr lang="en" sz="3467" dirty="0">
                <a:solidFill>
                  <a:schemeClr val="dk1"/>
                </a:solidFill>
                <a:latin typeface="Calibri"/>
                <a:ea typeface="Calibri"/>
                <a:cs typeface="Calibri"/>
                <a:sym typeface="Calibri"/>
              </a:rPr>
              <a:t>RSA and DSA</a:t>
            </a:r>
            <a:endParaRPr sz="1600" dirty="0"/>
          </a:p>
          <a:p>
            <a:pPr marL="203195" indent="-220128">
              <a:lnSpc>
                <a:spcPct val="90000"/>
              </a:lnSpc>
              <a:spcBef>
                <a:spcPts val="933"/>
              </a:spcBef>
              <a:buClr>
                <a:schemeClr val="dk1"/>
              </a:buClr>
              <a:buSzPts val="2600"/>
              <a:buFont typeface="Arial"/>
              <a:buChar char="•"/>
            </a:pPr>
            <a:r>
              <a:rPr lang="en" sz="3467" dirty="0">
                <a:solidFill>
                  <a:schemeClr val="dk1"/>
                </a:solidFill>
                <a:latin typeface="Calibri"/>
                <a:ea typeface="Calibri"/>
                <a:cs typeface="Calibri"/>
                <a:sym typeface="Calibri"/>
              </a:rPr>
              <a:t>ECC and El Gamal)</a:t>
            </a:r>
            <a:endParaRPr sz="1600" dirty="0"/>
          </a:p>
          <a:p>
            <a:pPr marL="203195" indent="-220128">
              <a:lnSpc>
                <a:spcPct val="90000"/>
              </a:lnSpc>
              <a:spcBef>
                <a:spcPts val="933"/>
              </a:spcBef>
              <a:spcAft>
                <a:spcPts val="2133"/>
              </a:spcAft>
              <a:buClr>
                <a:schemeClr val="dk1"/>
              </a:buClr>
              <a:buSzPts val="2600"/>
              <a:buFont typeface="Arial"/>
              <a:buChar char="•"/>
            </a:pPr>
            <a:r>
              <a:rPr lang="en" sz="3467" dirty="0">
                <a:solidFill>
                  <a:schemeClr val="dk1"/>
                </a:solidFill>
                <a:latin typeface="Calibri"/>
                <a:ea typeface="Calibri"/>
                <a:cs typeface="Calibri"/>
                <a:sym typeface="Calibri"/>
              </a:rPr>
              <a:t>DH (Diffie Hellman) and Knapsack</a:t>
            </a:r>
            <a:endParaRPr sz="1600" dirty="0"/>
          </a:p>
        </p:txBody>
      </p:sp>
      <p:pic>
        <p:nvPicPr>
          <p:cNvPr id="3" name="Picture 2" descr="A person posing for the camera&#10;&#10;Description generated with very high confidence">
            <a:extLst>
              <a:ext uri="{FF2B5EF4-FFF2-40B4-BE49-F238E27FC236}">
                <a16:creationId xmlns:a16="http://schemas.microsoft.com/office/drawing/2014/main" id="{1CDA6C48-62F9-419A-83DA-E81CECDCA9EA}"/>
              </a:ext>
            </a:extLst>
          </p:cNvPr>
          <p:cNvPicPr>
            <a:picLocks noChangeAspect="1"/>
          </p:cNvPicPr>
          <p:nvPr/>
        </p:nvPicPr>
        <p:blipFill>
          <a:blip r:embed="rId3"/>
          <a:stretch>
            <a:fillRect/>
          </a:stretch>
        </p:blipFill>
        <p:spPr>
          <a:xfrm>
            <a:off x="7650424" y="1731103"/>
            <a:ext cx="3881176" cy="3289132"/>
          </a:xfrm>
          <a:prstGeom prst="rect">
            <a:avLst/>
          </a:prstGeom>
        </p:spPr>
      </p:pic>
    </p:spTree>
    <p:extLst>
      <p:ext uri="{BB962C8B-B14F-4D97-AF65-F5344CB8AC3E}">
        <p14:creationId xmlns:p14="http://schemas.microsoft.com/office/powerpoint/2010/main" val="393837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163"/>
          <p:cNvSpPr txBox="1">
            <a:spLocks noGrp="1"/>
          </p:cNvSpPr>
          <p:nvPr>
            <p:ph type="title"/>
          </p:nvPr>
        </p:nvSpPr>
        <p:spPr>
          <a:xfrm>
            <a:off x="838200" y="466725"/>
            <a:ext cx="10515600" cy="1325600"/>
          </a:xfrm>
          <a:prstGeom prst="rect">
            <a:avLst/>
          </a:prstGeom>
          <a:noFill/>
          <a:ln>
            <a:noFill/>
          </a:ln>
        </p:spPr>
        <p:txBody>
          <a:bodyPr spcFirstLastPara="1" wrap="square" lIns="100767" tIns="50367" rIns="100767" bIns="50367" anchor="ctr" anchorCtr="0">
            <a:noAutofit/>
          </a:bodyPr>
          <a:lstStyle/>
          <a:p>
            <a:r>
              <a:rPr lang="en" dirty="0"/>
              <a:t>RSA</a:t>
            </a:r>
            <a:endParaRPr sz="1600" dirty="0"/>
          </a:p>
        </p:txBody>
      </p:sp>
      <p:sp>
        <p:nvSpPr>
          <p:cNvPr id="2" name="Footer Placeholder 1">
            <a:extLst>
              <a:ext uri="{FF2B5EF4-FFF2-40B4-BE49-F238E27FC236}">
                <a16:creationId xmlns:a16="http://schemas.microsoft.com/office/drawing/2014/main" id="{924B0093-A601-45C0-92A5-C1FF810054B8}"/>
              </a:ext>
            </a:extLst>
          </p:cNvPr>
          <p:cNvSpPr>
            <a:spLocks noGrp="1"/>
          </p:cNvSpPr>
          <p:nvPr>
            <p:ph type="ftr" idx="11"/>
          </p:nvPr>
        </p:nvSpPr>
        <p:spPr/>
        <p:txBody>
          <a:bodyPr/>
          <a:lstStyle/>
          <a:p>
            <a:endParaRPr lang="en-US"/>
          </a:p>
        </p:txBody>
      </p:sp>
      <p:sp>
        <p:nvSpPr>
          <p:cNvPr id="1234" name="Google Shape;1234;p163"/>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35</a:t>
            </a:fld>
            <a:endParaRPr kern="0">
              <a:solidFill>
                <a:srgbClr val="000000"/>
              </a:solidFill>
            </a:endParaRPr>
          </a:p>
        </p:txBody>
      </p:sp>
      <p:sp>
        <p:nvSpPr>
          <p:cNvPr id="1235" name="Google Shape;1235;p163"/>
          <p:cNvSpPr txBox="1">
            <a:spLocks noGrp="1"/>
          </p:cNvSpPr>
          <p:nvPr>
            <p:ph type="body" idx="4294967295"/>
          </p:nvPr>
        </p:nvSpPr>
        <p:spPr>
          <a:xfrm>
            <a:off x="0" y="1628775"/>
            <a:ext cx="8639175" cy="3552825"/>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Named for Rivest, Shamir, and Adleman, the creator </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Currently the standard for Digital Signatures</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Uses the idea that there is no efficient way to factor the product of large prime numbers</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The math used for RSA is sometimes referred to as a trap-door function</a:t>
            </a:r>
            <a:endParaRPr sz="1600" dirty="0"/>
          </a:p>
          <a:p>
            <a:pPr marL="203195" indent="-194728">
              <a:lnSpc>
                <a:spcPct val="90000"/>
              </a:lnSpc>
              <a:spcBef>
                <a:spcPts val="933"/>
              </a:spcBef>
              <a:spcAft>
                <a:spcPts val="2133"/>
              </a:spcAft>
              <a:buClr>
                <a:schemeClr val="dk1"/>
              </a:buClr>
              <a:buSzPts val="1900"/>
              <a:buFont typeface="Arial"/>
              <a:buChar char="•"/>
            </a:pPr>
            <a:r>
              <a:rPr lang="en" sz="2533" dirty="0">
                <a:solidFill>
                  <a:schemeClr val="dk1"/>
                </a:solidFill>
                <a:latin typeface="Calibri"/>
                <a:ea typeface="Calibri"/>
                <a:cs typeface="Calibri"/>
                <a:sym typeface="Calibri"/>
              </a:rPr>
              <a:t>****Factorization*****</a:t>
            </a:r>
            <a:endParaRPr sz="1600" dirty="0"/>
          </a:p>
        </p:txBody>
      </p:sp>
    </p:spTree>
    <p:extLst>
      <p:ext uri="{BB962C8B-B14F-4D97-AF65-F5344CB8AC3E}">
        <p14:creationId xmlns:p14="http://schemas.microsoft.com/office/powerpoint/2010/main" val="3561820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6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a:t>Diffie-Hellman</a:t>
            </a:r>
            <a:endParaRPr sz="1600"/>
          </a:p>
        </p:txBody>
      </p:sp>
      <p:sp>
        <p:nvSpPr>
          <p:cNvPr id="2" name="Footer Placeholder 1">
            <a:extLst>
              <a:ext uri="{FF2B5EF4-FFF2-40B4-BE49-F238E27FC236}">
                <a16:creationId xmlns:a16="http://schemas.microsoft.com/office/drawing/2014/main" id="{B9B2B7A5-4A18-47D3-B7BA-975ED3147526}"/>
              </a:ext>
            </a:extLst>
          </p:cNvPr>
          <p:cNvSpPr>
            <a:spLocks noGrp="1"/>
          </p:cNvSpPr>
          <p:nvPr>
            <p:ph type="ftr" idx="11"/>
          </p:nvPr>
        </p:nvSpPr>
        <p:spPr/>
        <p:txBody>
          <a:bodyPr/>
          <a:lstStyle/>
          <a:p>
            <a:endParaRPr lang="en-US"/>
          </a:p>
        </p:txBody>
      </p:sp>
      <p:sp>
        <p:nvSpPr>
          <p:cNvPr id="1241" name="Google Shape;1241;p164"/>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36</a:t>
            </a:fld>
            <a:endParaRPr kern="0">
              <a:solidFill>
                <a:srgbClr val="000000"/>
              </a:solidFill>
            </a:endParaRPr>
          </a:p>
        </p:txBody>
      </p:sp>
      <p:sp>
        <p:nvSpPr>
          <p:cNvPr id="1242" name="Google Shape;1242;p164"/>
          <p:cNvSpPr txBox="1">
            <a:spLocks noGrp="1"/>
          </p:cNvSpPr>
          <p:nvPr>
            <p:ph type="body" idx="4294967295"/>
          </p:nvPr>
        </p:nvSpPr>
        <p:spPr>
          <a:xfrm>
            <a:off x="0" y="2247900"/>
            <a:ext cx="7886700" cy="3167063"/>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The first asymmetric algorithm </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Secure key-agreement without pre-shared secrets</a:t>
            </a:r>
            <a:endParaRPr sz="1600"/>
          </a:p>
          <a:p>
            <a:pPr marL="203195" indent="-194728">
              <a:lnSpc>
                <a:spcPct val="90000"/>
              </a:lnSpc>
              <a:spcBef>
                <a:spcPts val="933"/>
              </a:spcBef>
              <a:spcAft>
                <a:spcPts val="2133"/>
              </a:spcAft>
              <a:buClr>
                <a:schemeClr val="dk1"/>
              </a:buClr>
              <a:buSzPts val="1900"/>
              <a:buFont typeface="Arial"/>
              <a:buChar char="•"/>
            </a:pPr>
            <a:r>
              <a:rPr lang="en" sz="2533">
                <a:solidFill>
                  <a:schemeClr val="dk1"/>
                </a:solidFill>
                <a:latin typeface="Calibri"/>
                <a:ea typeface="Calibri"/>
                <a:cs typeface="Calibri"/>
                <a:sym typeface="Calibri"/>
              </a:rPr>
              <a:t>Based on discrete logarithms in a finite field</a:t>
            </a:r>
            <a:endParaRPr sz="1600"/>
          </a:p>
        </p:txBody>
      </p:sp>
    </p:spTree>
    <p:extLst>
      <p:ext uri="{BB962C8B-B14F-4D97-AF65-F5344CB8AC3E}">
        <p14:creationId xmlns:p14="http://schemas.microsoft.com/office/powerpoint/2010/main" val="4163361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65"/>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a:t>Diffie Hellman Key Agreement</a:t>
            </a:r>
            <a:endParaRPr sz="1600"/>
          </a:p>
        </p:txBody>
      </p:sp>
      <p:sp>
        <p:nvSpPr>
          <p:cNvPr id="2" name="Footer Placeholder 1">
            <a:extLst>
              <a:ext uri="{FF2B5EF4-FFF2-40B4-BE49-F238E27FC236}">
                <a16:creationId xmlns:a16="http://schemas.microsoft.com/office/drawing/2014/main" id="{36B518E3-F1E1-4896-80C4-455EEAE48B83}"/>
              </a:ext>
            </a:extLst>
          </p:cNvPr>
          <p:cNvSpPr>
            <a:spLocks noGrp="1"/>
          </p:cNvSpPr>
          <p:nvPr>
            <p:ph type="ftr" idx="11"/>
          </p:nvPr>
        </p:nvSpPr>
        <p:spPr/>
        <p:txBody>
          <a:bodyPr/>
          <a:lstStyle/>
          <a:p>
            <a:endParaRPr lang="en-US"/>
          </a:p>
        </p:txBody>
      </p:sp>
      <p:sp>
        <p:nvSpPr>
          <p:cNvPr id="1248" name="Google Shape;1248;p165"/>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37</a:t>
            </a:fld>
            <a:endParaRPr kern="0">
              <a:solidFill>
                <a:srgbClr val="000000"/>
              </a:solidFill>
            </a:endParaRPr>
          </a:p>
        </p:txBody>
      </p:sp>
      <p:pic>
        <p:nvPicPr>
          <p:cNvPr id="1249" name="Google Shape;1249;p165"/>
          <p:cNvPicPr preferRelativeResize="0">
            <a:picLocks noGrp="1"/>
          </p:cNvPicPr>
          <p:nvPr>
            <p:ph type="body" idx="4294967295"/>
          </p:nvPr>
        </p:nvPicPr>
        <p:blipFill rotWithShape="1">
          <a:blip r:embed="rId3">
            <a:alphaModFix/>
          </a:blip>
          <a:srcRect/>
          <a:stretch/>
        </p:blipFill>
        <p:spPr>
          <a:xfrm>
            <a:off x="0" y="1435100"/>
            <a:ext cx="9229725" cy="4624388"/>
          </a:xfrm>
          <a:prstGeom prst="rect">
            <a:avLst/>
          </a:prstGeom>
          <a:noFill/>
          <a:ln>
            <a:noFill/>
          </a:ln>
        </p:spPr>
      </p:pic>
      <p:sp>
        <p:nvSpPr>
          <p:cNvPr id="1250" name="Google Shape;1250;p165"/>
          <p:cNvSpPr txBox="1"/>
          <p:nvPr/>
        </p:nvSpPr>
        <p:spPr>
          <a:xfrm>
            <a:off x="3927400" y="2810967"/>
            <a:ext cx="923600" cy="1528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1037066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66"/>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a:t>ECC (Elliptical Curve Cryptography)</a:t>
            </a:r>
            <a:endParaRPr sz="1600"/>
          </a:p>
        </p:txBody>
      </p:sp>
      <p:sp>
        <p:nvSpPr>
          <p:cNvPr id="2" name="Footer Placeholder 1">
            <a:extLst>
              <a:ext uri="{FF2B5EF4-FFF2-40B4-BE49-F238E27FC236}">
                <a16:creationId xmlns:a16="http://schemas.microsoft.com/office/drawing/2014/main" id="{21E6192B-71BD-445A-A828-4FAFE98BD446}"/>
              </a:ext>
            </a:extLst>
          </p:cNvPr>
          <p:cNvSpPr>
            <a:spLocks noGrp="1"/>
          </p:cNvSpPr>
          <p:nvPr>
            <p:ph type="ftr" idx="11"/>
          </p:nvPr>
        </p:nvSpPr>
        <p:spPr/>
        <p:txBody>
          <a:bodyPr/>
          <a:lstStyle/>
          <a:p>
            <a:endParaRPr lang="en-US"/>
          </a:p>
        </p:txBody>
      </p:sp>
      <p:sp>
        <p:nvSpPr>
          <p:cNvPr id="1256" name="Google Shape;1256;p166"/>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38</a:t>
            </a:fld>
            <a:endParaRPr kern="0">
              <a:solidFill>
                <a:srgbClr val="000000"/>
              </a:solidFill>
            </a:endParaRPr>
          </a:p>
        </p:txBody>
      </p:sp>
      <p:sp>
        <p:nvSpPr>
          <p:cNvPr id="1257" name="Google Shape;1257;p166"/>
          <p:cNvSpPr txBox="1">
            <a:spLocks noGrp="1"/>
          </p:cNvSpPr>
          <p:nvPr>
            <p:ph type="body" idx="4294967295"/>
          </p:nvPr>
        </p:nvSpPr>
        <p:spPr>
          <a:xfrm>
            <a:off x="0" y="1763713"/>
            <a:ext cx="7885113"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Based upon plotting points </a:t>
            </a:r>
            <a:r>
              <a:rPr lang="en-US" sz="2533" dirty="0">
                <a:solidFill>
                  <a:schemeClr val="dk1"/>
                </a:solidFill>
                <a:latin typeface="Calibri"/>
                <a:ea typeface="Calibri"/>
                <a:cs typeface="Calibri"/>
                <a:sym typeface="Calibri"/>
              </a:rPr>
              <a:t>along</a:t>
            </a:r>
            <a:r>
              <a:rPr lang="en" sz="2533" dirty="0">
                <a:solidFill>
                  <a:schemeClr val="dk1"/>
                </a:solidFill>
                <a:latin typeface="Calibri"/>
                <a:ea typeface="Calibri"/>
                <a:cs typeface="Calibri"/>
                <a:sym typeface="Calibri"/>
              </a:rPr>
              <a:t> a curve</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Very efficient, but only </a:t>
            </a:r>
            <a:r>
              <a:rPr lang="en-US" sz="2533" dirty="0">
                <a:solidFill>
                  <a:schemeClr val="dk1"/>
                </a:solidFill>
                <a:latin typeface="Calibri"/>
                <a:cs typeface="Calibri"/>
              </a:rPr>
              <a:t>applicable for key agreement, digital signatures, pseudo-random generators and other tasks</a:t>
            </a:r>
            <a:endParaRPr sz="2533" dirty="0">
              <a:solidFill>
                <a:schemeClr val="dk1"/>
              </a:solidFill>
              <a:latin typeface="Calibri"/>
              <a:cs typeface="Calibri"/>
            </a:endParaRPr>
          </a:p>
          <a:p>
            <a:pPr marL="203195" indent="-194728">
              <a:lnSpc>
                <a:spcPct val="90000"/>
              </a:lnSpc>
              <a:spcBef>
                <a:spcPts val="933"/>
              </a:spcBef>
              <a:spcAft>
                <a:spcPts val="2133"/>
              </a:spcAft>
              <a:buClr>
                <a:schemeClr val="dk1"/>
              </a:buClr>
              <a:buSzPts val="1900"/>
              <a:buFont typeface="Arial"/>
              <a:buChar char="•"/>
            </a:pPr>
            <a:r>
              <a:rPr lang="en" sz="2533" dirty="0">
                <a:solidFill>
                  <a:schemeClr val="dk1"/>
                </a:solidFill>
                <a:latin typeface="Calibri"/>
                <a:ea typeface="Calibri"/>
                <a:cs typeface="Calibri"/>
                <a:sym typeface="Calibri"/>
              </a:rPr>
              <a:t>Frequently used for handheld devices due to their limited processing capability</a:t>
            </a:r>
            <a:endParaRPr sz="1600" dirty="0"/>
          </a:p>
        </p:txBody>
      </p:sp>
    </p:spTree>
    <p:extLst>
      <p:ext uri="{BB962C8B-B14F-4D97-AF65-F5344CB8AC3E}">
        <p14:creationId xmlns:p14="http://schemas.microsoft.com/office/powerpoint/2010/main" val="929952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5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2600"/>
            </a:pPr>
            <a:r>
              <a:rPr lang="en" sz="3467"/>
              <a:t>Summary of Symmetric vs. Asymmetric</a:t>
            </a:r>
            <a:endParaRPr sz="1600"/>
          </a:p>
        </p:txBody>
      </p:sp>
      <p:sp>
        <p:nvSpPr>
          <p:cNvPr id="2" name="Footer Placeholder 1">
            <a:extLst>
              <a:ext uri="{FF2B5EF4-FFF2-40B4-BE49-F238E27FC236}">
                <a16:creationId xmlns:a16="http://schemas.microsoft.com/office/drawing/2014/main" id="{2E83755F-6D4C-4CD5-A0AA-74B82030DF41}"/>
              </a:ext>
            </a:extLst>
          </p:cNvPr>
          <p:cNvSpPr>
            <a:spLocks noGrp="1"/>
          </p:cNvSpPr>
          <p:nvPr>
            <p:ph type="ftr" idx="11"/>
          </p:nvPr>
        </p:nvSpPr>
        <p:spPr/>
        <p:txBody>
          <a:bodyPr/>
          <a:lstStyle/>
          <a:p>
            <a:endParaRPr lang="en-US"/>
          </a:p>
        </p:txBody>
      </p:sp>
      <p:sp>
        <p:nvSpPr>
          <p:cNvPr id="1203" name="Google Shape;1203;p159"/>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39</a:t>
            </a:fld>
            <a:endParaRPr kern="0">
              <a:solidFill>
                <a:srgbClr val="000000"/>
              </a:solidFill>
            </a:endParaRPr>
          </a:p>
        </p:txBody>
      </p:sp>
      <p:pic>
        <p:nvPicPr>
          <p:cNvPr id="1204" name="Google Shape;1204;p159"/>
          <p:cNvPicPr preferRelativeResize="0"/>
          <p:nvPr/>
        </p:nvPicPr>
        <p:blipFill rotWithShape="1">
          <a:blip r:embed="rId3">
            <a:alphaModFix/>
          </a:blip>
          <a:srcRect/>
          <a:stretch/>
        </p:blipFill>
        <p:spPr>
          <a:xfrm>
            <a:off x="1372883" y="1500247"/>
            <a:ext cx="8397949" cy="45855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36"/>
          <p:cNvSpPr txBox="1">
            <a:spLocks noGrp="1"/>
          </p:cNvSpPr>
          <p:nvPr>
            <p:ph type="title"/>
          </p:nvPr>
        </p:nvSpPr>
        <p:spPr>
          <a:xfrm>
            <a:off x="838200" y="281659"/>
            <a:ext cx="10515600" cy="1325600"/>
          </a:xfrm>
          <a:prstGeom prst="rect">
            <a:avLst/>
          </a:prstGeom>
          <a:noFill/>
          <a:ln>
            <a:noFill/>
          </a:ln>
        </p:spPr>
        <p:txBody>
          <a:bodyPr spcFirstLastPara="1" wrap="square" lIns="100767" tIns="50367" rIns="100767" bIns="50367" anchor="ctr" anchorCtr="0">
            <a:noAutofit/>
          </a:bodyPr>
          <a:lstStyle/>
          <a:p>
            <a:r>
              <a:rPr lang="en" dirty="0"/>
              <a:t>Module 3 Security Engineering and Architecure Part 1:  Cryptography  </a:t>
            </a:r>
            <a:endParaRPr sz="1600" dirty="0"/>
          </a:p>
        </p:txBody>
      </p:sp>
      <p:sp>
        <p:nvSpPr>
          <p:cNvPr id="2" name="Footer Placeholder 1">
            <a:extLst>
              <a:ext uri="{FF2B5EF4-FFF2-40B4-BE49-F238E27FC236}">
                <a16:creationId xmlns:a16="http://schemas.microsoft.com/office/drawing/2014/main" id="{50F88FAF-D4E5-4867-AF25-05C71B3113DB}"/>
              </a:ext>
            </a:extLst>
          </p:cNvPr>
          <p:cNvSpPr>
            <a:spLocks noGrp="1"/>
          </p:cNvSpPr>
          <p:nvPr>
            <p:ph type="ftr" idx="11"/>
          </p:nvPr>
        </p:nvSpPr>
        <p:spPr/>
        <p:txBody>
          <a:bodyPr/>
          <a:lstStyle/>
          <a:p>
            <a:endParaRPr lang="en-US"/>
          </a:p>
        </p:txBody>
      </p:sp>
      <p:sp>
        <p:nvSpPr>
          <p:cNvPr id="1017" name="Google Shape;1017;p136"/>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4</a:t>
            </a:fld>
            <a:endParaRPr kern="0">
              <a:solidFill>
                <a:srgbClr val="000000"/>
              </a:solidFill>
            </a:endParaRPr>
          </a:p>
        </p:txBody>
      </p:sp>
      <p:sp>
        <p:nvSpPr>
          <p:cNvPr id="1018" name="Google Shape;1018;p136"/>
          <p:cNvSpPr txBox="1">
            <a:spLocks noGrp="1"/>
          </p:cNvSpPr>
          <p:nvPr>
            <p:ph type="body" idx="4294967295"/>
          </p:nvPr>
        </p:nvSpPr>
        <p:spPr>
          <a:xfrm>
            <a:off x="0" y="1690688"/>
            <a:ext cx="7886700" cy="4764087"/>
          </a:xfrm>
          <a:prstGeom prst="rect">
            <a:avLst/>
          </a:prstGeom>
          <a:noFill/>
          <a:ln>
            <a:noFill/>
          </a:ln>
        </p:spPr>
        <p:txBody>
          <a:bodyPr spcFirstLastPara="1" wrap="square" lIns="100767" tIns="50367" rIns="100767" bIns="50367" anchor="t" anchorCtr="0">
            <a:noAutofit/>
          </a:bodyPr>
          <a:lstStyle/>
          <a:p>
            <a:pPr marL="440256" indent="-338658">
              <a:lnSpc>
                <a:spcPct val="90000"/>
              </a:lnSpc>
              <a:buClr>
                <a:schemeClr val="dk1"/>
              </a:buClr>
              <a:buSzPts val="1600"/>
              <a:buFont typeface="Arial"/>
              <a:buChar char="•"/>
            </a:pPr>
            <a:r>
              <a:rPr lang="en" sz="2133" dirty="0">
                <a:solidFill>
                  <a:schemeClr val="dk1"/>
                </a:solidFill>
                <a:latin typeface="Calibri"/>
                <a:ea typeface="Calibri"/>
                <a:cs typeface="Calibri"/>
                <a:sym typeface="Calibri"/>
              </a:rPr>
              <a:t>Cryptography </a:t>
            </a:r>
            <a:r>
              <a:rPr lang="en-US" sz="2133" dirty="0">
                <a:solidFill>
                  <a:schemeClr val="dk1"/>
                </a:solidFill>
                <a:latin typeface="Calibri"/>
                <a:ea typeface="Calibri"/>
                <a:cs typeface="Calibri"/>
                <a:sym typeface="Calibri"/>
              </a:rPr>
              <a:t>Through</a:t>
            </a:r>
            <a:r>
              <a:rPr lang="en" sz="2133" dirty="0">
                <a:solidFill>
                  <a:schemeClr val="dk1"/>
                </a:solidFill>
                <a:latin typeface="Calibri"/>
                <a:ea typeface="Calibri"/>
                <a:cs typeface="Calibri"/>
                <a:sym typeface="Calibri"/>
              </a:rPr>
              <a:t> </a:t>
            </a:r>
            <a:r>
              <a:rPr lang="en-US" sz="2133" dirty="0">
                <a:solidFill>
                  <a:schemeClr val="dk1"/>
                </a:solidFill>
                <a:latin typeface="Calibri"/>
                <a:ea typeface="Calibri"/>
                <a:cs typeface="Calibri"/>
                <a:sym typeface="Calibri"/>
              </a:rPr>
              <a:t>H</a:t>
            </a:r>
            <a:r>
              <a:rPr lang="en" sz="2133" dirty="0">
                <a:solidFill>
                  <a:schemeClr val="dk1"/>
                </a:solidFill>
                <a:latin typeface="Calibri"/>
                <a:ea typeface="Calibri"/>
                <a:cs typeface="Calibri"/>
                <a:sym typeface="Calibri"/>
              </a:rPr>
              <a:t>istory</a:t>
            </a:r>
            <a:endParaRPr sz="2133" dirty="0"/>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ea typeface="Calibri"/>
                <a:cs typeface="Calibri"/>
                <a:sym typeface="Calibri"/>
              </a:rPr>
              <a:t>Cryptography Basics</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Symmetric Cryptography</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Asymmetric Cryptography</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Hybrid Cryptography</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Public Key Infrastructure</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MACs</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IPSec</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Email Cryptosystems</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Attacks on Cryptography</a:t>
            </a:r>
            <a:endParaRPr sz="2133"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Wave 17">
            <a:extLst>
              <a:ext uri="{FF2B5EF4-FFF2-40B4-BE49-F238E27FC236}">
                <a16:creationId xmlns:a16="http://schemas.microsoft.com/office/drawing/2014/main" id="{43D07EED-C69C-4054-8AC1-FCBA62FA74C0}"/>
              </a:ext>
            </a:extLst>
          </p:cNvPr>
          <p:cNvSpPr/>
          <p:nvPr/>
        </p:nvSpPr>
        <p:spPr>
          <a:xfrm>
            <a:off x="18361" y="0"/>
            <a:ext cx="12192000" cy="1057877"/>
          </a:xfrm>
          <a:prstGeom prst="wave">
            <a:avLst>
              <a:gd name="adj1" fmla="val 12500"/>
              <a:gd name="adj2" fmla="val -2826"/>
            </a:avLst>
          </a:prstGeom>
          <a:solidFill>
            <a:schemeClr val="tx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hopping cart">
            <a:hlinkClick r:id="rId2"/>
            <a:extLst>
              <a:ext uri="{FF2B5EF4-FFF2-40B4-BE49-F238E27FC236}">
                <a16:creationId xmlns:a16="http://schemas.microsoft.com/office/drawing/2014/main" id="{0CBE28C8-3667-4257-A758-A43F6B42A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976" y="1327614"/>
            <a:ext cx="2192770" cy="19574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8EA5175-BAB8-475B-9934-1487A4808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2300" y="1057877"/>
            <a:ext cx="3199277" cy="2134443"/>
          </a:xfrm>
          <a:prstGeom prst="rect">
            <a:avLst/>
          </a:prstGeom>
        </p:spPr>
      </p:pic>
      <p:pic>
        <p:nvPicPr>
          <p:cNvPr id="9" name="Picture 8">
            <a:extLst>
              <a:ext uri="{FF2B5EF4-FFF2-40B4-BE49-F238E27FC236}">
                <a16:creationId xmlns:a16="http://schemas.microsoft.com/office/drawing/2014/main" id="{2E84D73C-C3D8-40A6-9A7E-32442569A3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449" y="1057877"/>
            <a:ext cx="3560997" cy="2056071"/>
          </a:xfrm>
          <a:prstGeom prst="rect">
            <a:avLst/>
          </a:prstGeom>
        </p:spPr>
      </p:pic>
      <p:pic>
        <p:nvPicPr>
          <p:cNvPr id="12" name="Picture 11">
            <a:extLst>
              <a:ext uri="{FF2B5EF4-FFF2-40B4-BE49-F238E27FC236}">
                <a16:creationId xmlns:a16="http://schemas.microsoft.com/office/drawing/2014/main" id="{030C27F5-5F33-4630-B3BA-2A34FA87503B}"/>
              </a:ext>
            </a:extLst>
          </p:cNvPr>
          <p:cNvPicPr>
            <a:picLocks noChangeAspect="1"/>
          </p:cNvPicPr>
          <p:nvPr/>
        </p:nvPicPr>
        <p:blipFill>
          <a:blip r:embed="rId6"/>
          <a:stretch>
            <a:fillRect/>
          </a:stretch>
        </p:blipFill>
        <p:spPr>
          <a:xfrm>
            <a:off x="246449" y="3470613"/>
            <a:ext cx="11544300" cy="2245301"/>
          </a:xfrm>
          <a:prstGeom prst="rect">
            <a:avLst/>
          </a:prstGeom>
        </p:spPr>
      </p:pic>
      <p:sp>
        <p:nvSpPr>
          <p:cNvPr id="17" name="Rectangle 16">
            <a:extLst>
              <a:ext uri="{FF2B5EF4-FFF2-40B4-BE49-F238E27FC236}">
                <a16:creationId xmlns:a16="http://schemas.microsoft.com/office/drawing/2014/main" id="{D8CD29A4-31AF-4835-AF2B-80D4E532FCE6}"/>
              </a:ext>
            </a:extLst>
          </p:cNvPr>
          <p:cNvSpPr/>
          <p:nvPr/>
        </p:nvSpPr>
        <p:spPr>
          <a:xfrm>
            <a:off x="3269008" y="210845"/>
            <a:ext cx="5653984" cy="707886"/>
          </a:xfrm>
          <a:prstGeom prst="rect">
            <a:avLst/>
          </a:prstGeom>
          <a:noFill/>
        </p:spPr>
        <p:txBody>
          <a:bodyPr wrap="square" lIns="91440" tIns="45720" rIns="91440" bIns="45720">
            <a:spAutoFit/>
          </a:bodyPr>
          <a:lstStyle/>
          <a:p>
            <a:pPr algn="ctr"/>
            <a:r>
              <a:rPr lang="en-US" sz="4000" b="1" cap="none" spc="0" dirty="0">
                <a:ln w="13462">
                  <a:solidFill>
                    <a:schemeClr val="bg1"/>
                  </a:solidFill>
                  <a:prstDash val="solid"/>
                </a:ln>
                <a:solidFill>
                  <a:schemeClr val="tx2"/>
                </a:solidFill>
                <a:effectLst>
                  <a:outerShdw dist="38100" dir="2700000" algn="bl" rotWithShape="0">
                    <a:schemeClr val="accent5"/>
                  </a:outerShdw>
                </a:effectLst>
              </a:rPr>
              <a:t>CRYPTO-MART</a:t>
            </a:r>
          </a:p>
        </p:txBody>
      </p:sp>
      <p:sp>
        <p:nvSpPr>
          <p:cNvPr id="3" name="Footer Placeholder 2">
            <a:extLst>
              <a:ext uri="{FF2B5EF4-FFF2-40B4-BE49-F238E27FC236}">
                <a16:creationId xmlns:a16="http://schemas.microsoft.com/office/drawing/2014/main" id="{78322F45-5E7A-43CA-B7FC-78016440B355}"/>
              </a:ext>
            </a:extLst>
          </p:cNvPr>
          <p:cNvSpPr>
            <a:spLocks noGrp="1"/>
          </p:cNvSpPr>
          <p:nvPr>
            <p:ph type="ftr" idx="11"/>
          </p:nvPr>
        </p:nvSpPr>
        <p:spPr/>
        <p:txBody>
          <a:bodyPr/>
          <a:lstStyle/>
          <a:p>
            <a:endParaRPr lang="en-US"/>
          </a:p>
        </p:txBody>
      </p:sp>
      <p:sp>
        <p:nvSpPr>
          <p:cNvPr id="2" name="Slide Number Placeholder 1">
            <a:extLst>
              <a:ext uri="{FF2B5EF4-FFF2-40B4-BE49-F238E27FC236}">
                <a16:creationId xmlns:a16="http://schemas.microsoft.com/office/drawing/2014/main" id="{05E44440-9D96-4BC6-B22C-2229A8364823}"/>
              </a:ext>
            </a:extLst>
          </p:cNvPr>
          <p:cNvSpPr>
            <a:spLocks noGrp="1"/>
          </p:cNvSpPr>
          <p:nvPr>
            <p:ph type="sldNum" idx="12"/>
          </p:nvPr>
        </p:nvSpPr>
        <p:spPr/>
        <p:txBody>
          <a:bodyPr/>
          <a:lstStyle/>
          <a:p>
            <a:fld id="{00000000-1234-1234-1234-123412341234}" type="slidenum">
              <a:rPr lang="en" smtClean="0"/>
              <a:pPr/>
              <a:t>40</a:t>
            </a:fld>
            <a:endParaRPr lang="en"/>
          </a:p>
        </p:txBody>
      </p:sp>
    </p:spTree>
    <p:extLst>
      <p:ext uri="{BB962C8B-B14F-4D97-AF65-F5344CB8AC3E}">
        <p14:creationId xmlns:p14="http://schemas.microsoft.com/office/powerpoint/2010/main" val="2794172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37"/>
          <p:cNvSpPr txBox="1">
            <a:spLocks noGrp="1"/>
          </p:cNvSpPr>
          <p:nvPr>
            <p:ph type="title"/>
          </p:nvPr>
        </p:nvSpPr>
        <p:spPr>
          <a:prstGeom prst="rect">
            <a:avLst/>
          </a:prstGeom>
        </p:spPr>
        <p:txBody>
          <a:bodyPr spcFirstLastPara="1" wrap="square" lIns="121900" tIns="121900" rIns="121900" bIns="121900" anchor="ctr" anchorCtr="0">
            <a:noAutofit/>
          </a:bodyPr>
          <a:lstStyle/>
          <a:p>
            <a:pPr lvl="0"/>
            <a:r>
              <a:rPr lang="en-US" dirty="0"/>
              <a:t>Hybrid </a:t>
            </a:r>
            <a:r>
              <a:rPr lang="en" dirty="0"/>
              <a:t>Cryptography</a:t>
            </a:r>
            <a:r>
              <a:rPr lang="en-US" dirty="0"/>
              <a:t> </a:t>
            </a:r>
            <a:endParaRPr dirty="0"/>
          </a:p>
        </p:txBody>
      </p:sp>
      <p:sp>
        <p:nvSpPr>
          <p:cNvPr id="2" name="Slide Number Placeholder 1">
            <a:extLst>
              <a:ext uri="{FF2B5EF4-FFF2-40B4-BE49-F238E27FC236}">
                <a16:creationId xmlns:a16="http://schemas.microsoft.com/office/drawing/2014/main" id="{BE721FE2-68E5-433F-B79B-9BA6904DF46C}"/>
              </a:ext>
            </a:extLst>
          </p:cNvPr>
          <p:cNvSpPr>
            <a:spLocks noGrp="1"/>
          </p:cNvSpPr>
          <p:nvPr>
            <p:ph type="sldNum" idx="12"/>
          </p:nvPr>
        </p:nvSpPr>
        <p:spPr/>
        <p:txBody>
          <a:bodyPr/>
          <a:lstStyle/>
          <a:p>
            <a:fld id="{00000000-1234-1234-1234-123412341234}" type="slidenum">
              <a:rPr lang="en" smtClean="0"/>
              <a:pPr/>
              <a:t>41</a:t>
            </a:fld>
            <a:endParaRPr lang="en"/>
          </a:p>
        </p:txBody>
      </p:sp>
    </p:spTree>
    <p:extLst>
      <p:ext uri="{BB962C8B-B14F-4D97-AF65-F5344CB8AC3E}">
        <p14:creationId xmlns:p14="http://schemas.microsoft.com/office/powerpoint/2010/main" val="720898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0949E-89C1-4457-B04F-6545A9FA519A}"/>
              </a:ext>
            </a:extLst>
          </p:cNvPr>
          <p:cNvSpPr>
            <a:spLocks noGrp="1"/>
          </p:cNvSpPr>
          <p:nvPr>
            <p:ph type="title"/>
          </p:nvPr>
        </p:nvSpPr>
        <p:spPr/>
        <p:txBody>
          <a:bodyPr>
            <a:normAutofit/>
          </a:bodyPr>
          <a:lstStyle/>
          <a:p>
            <a:pPr algn="r"/>
            <a:r>
              <a:rPr lang="en-US" b="0" dirty="0"/>
              <a:t>Hybrid Cryptography</a:t>
            </a:r>
          </a:p>
        </p:txBody>
      </p:sp>
      <p:sp>
        <p:nvSpPr>
          <p:cNvPr id="3" name="Text Placeholder 2">
            <a:extLst>
              <a:ext uri="{FF2B5EF4-FFF2-40B4-BE49-F238E27FC236}">
                <a16:creationId xmlns:a16="http://schemas.microsoft.com/office/drawing/2014/main" id="{488F2501-0315-45A3-B8C8-2416449D6108}"/>
              </a:ext>
            </a:extLst>
          </p:cNvPr>
          <p:cNvSpPr>
            <a:spLocks noGrp="1"/>
          </p:cNvSpPr>
          <p:nvPr>
            <p:ph type="body" idx="1"/>
          </p:nvPr>
        </p:nvSpPr>
        <p:spPr>
          <a:xfrm>
            <a:off x="415600" y="1265233"/>
            <a:ext cx="9368736" cy="4555200"/>
          </a:xfrm>
        </p:spPr>
        <p:txBody>
          <a:bodyPr/>
          <a:lstStyle/>
          <a:p>
            <a:r>
              <a:rPr lang="en-US" dirty="0"/>
              <a:t>What We’d Like to Achieve</a:t>
            </a:r>
          </a:p>
          <a:p>
            <a:pPr lvl="1"/>
            <a:r>
              <a:rPr lang="en-US" dirty="0"/>
              <a:t>Privacy</a:t>
            </a:r>
          </a:p>
          <a:p>
            <a:pPr lvl="1"/>
            <a:r>
              <a:rPr lang="en-US" dirty="0"/>
              <a:t>Authenticity</a:t>
            </a:r>
          </a:p>
          <a:p>
            <a:pPr lvl="1"/>
            <a:r>
              <a:rPr lang="en-US" dirty="0"/>
              <a:t>Integrity</a:t>
            </a:r>
          </a:p>
          <a:p>
            <a:pPr lvl="1"/>
            <a:r>
              <a:rPr lang="en-US" dirty="0"/>
              <a:t>Non-Repudiation</a:t>
            </a:r>
          </a:p>
          <a:p>
            <a:pPr lvl="1"/>
            <a:r>
              <a:rPr lang="en-US" dirty="0"/>
              <a:t>SPEED</a:t>
            </a:r>
          </a:p>
          <a:p>
            <a:r>
              <a:rPr lang="en-US" dirty="0"/>
              <a:t>Our Problem:  </a:t>
            </a:r>
            <a:r>
              <a:rPr lang="en-US" b="1" dirty="0"/>
              <a:t>Neither</a:t>
            </a:r>
            <a:r>
              <a:rPr lang="en-US" dirty="0"/>
              <a:t> Symmetric nor Asymmetric can provide ALL these services</a:t>
            </a:r>
          </a:p>
        </p:txBody>
      </p:sp>
      <p:sp>
        <p:nvSpPr>
          <p:cNvPr id="4" name="Slide Number Placeholder 3">
            <a:extLst>
              <a:ext uri="{FF2B5EF4-FFF2-40B4-BE49-F238E27FC236}">
                <a16:creationId xmlns:a16="http://schemas.microsoft.com/office/drawing/2014/main" id="{C3A35F07-C7EF-4EFF-B2C6-B0483ECB5DCB}"/>
              </a:ext>
            </a:extLst>
          </p:cNvPr>
          <p:cNvSpPr>
            <a:spLocks noGrp="1"/>
          </p:cNvSpPr>
          <p:nvPr>
            <p:ph type="sldNum" idx="12"/>
          </p:nvPr>
        </p:nvSpPr>
        <p:spPr/>
        <p:txBody>
          <a:bodyPr/>
          <a:lstStyle/>
          <a:p>
            <a:fld id="{00000000-1234-1234-1234-123412341234}" type="slidenum">
              <a:rPr lang="en" smtClean="0"/>
              <a:pPr/>
              <a:t>42</a:t>
            </a:fld>
            <a:endParaRPr lang="en"/>
          </a:p>
        </p:txBody>
      </p:sp>
    </p:spTree>
    <p:extLst>
      <p:ext uri="{BB962C8B-B14F-4D97-AF65-F5344CB8AC3E}">
        <p14:creationId xmlns:p14="http://schemas.microsoft.com/office/powerpoint/2010/main" val="932739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58"/>
          <p:cNvSpPr txBox="1">
            <a:spLocks noGrp="1"/>
          </p:cNvSpPr>
          <p:nvPr>
            <p:ph type="title"/>
          </p:nvPr>
        </p:nvSpPr>
        <p:spPr>
          <a:xfrm>
            <a:off x="838200" y="249620"/>
            <a:ext cx="10515600" cy="1325600"/>
          </a:xfrm>
          <a:prstGeom prst="rect">
            <a:avLst/>
          </a:prstGeom>
          <a:noFill/>
          <a:ln>
            <a:noFill/>
          </a:ln>
        </p:spPr>
        <p:txBody>
          <a:bodyPr spcFirstLastPara="1" wrap="square" lIns="100767" tIns="50367" rIns="100767" bIns="50367" anchor="ctr" anchorCtr="0">
            <a:noAutofit/>
          </a:bodyPr>
          <a:lstStyle/>
          <a:p>
            <a:r>
              <a:rPr lang="en" dirty="0"/>
              <a:t>SSL/TLS Hybrid Cryptography</a:t>
            </a:r>
            <a:endParaRPr sz="1600" dirty="0"/>
          </a:p>
        </p:txBody>
      </p:sp>
      <p:sp>
        <p:nvSpPr>
          <p:cNvPr id="2" name="Footer Placeholder 1">
            <a:extLst>
              <a:ext uri="{FF2B5EF4-FFF2-40B4-BE49-F238E27FC236}">
                <a16:creationId xmlns:a16="http://schemas.microsoft.com/office/drawing/2014/main" id="{4D66D00F-0C11-4122-AF56-D001BC13438F}"/>
              </a:ext>
            </a:extLst>
          </p:cNvPr>
          <p:cNvSpPr>
            <a:spLocks noGrp="1"/>
          </p:cNvSpPr>
          <p:nvPr>
            <p:ph type="ftr" idx="11"/>
          </p:nvPr>
        </p:nvSpPr>
        <p:spPr/>
        <p:txBody>
          <a:bodyPr/>
          <a:lstStyle/>
          <a:p>
            <a:endParaRPr lang="en-US"/>
          </a:p>
        </p:txBody>
      </p:sp>
      <p:sp>
        <p:nvSpPr>
          <p:cNvPr id="1194" name="Google Shape;1194;p158"/>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43</a:t>
            </a:fld>
            <a:endParaRPr kern="0">
              <a:solidFill>
                <a:srgbClr val="000000"/>
              </a:solidFill>
            </a:endParaRPr>
          </a:p>
        </p:txBody>
      </p:sp>
      <p:pic>
        <p:nvPicPr>
          <p:cNvPr id="1193" name="Google Shape;1193;p158"/>
          <p:cNvPicPr preferRelativeResize="0"/>
          <p:nvPr/>
        </p:nvPicPr>
        <p:blipFill rotWithShape="1">
          <a:blip r:embed="rId3">
            <a:alphaModFix/>
          </a:blip>
          <a:srcRect/>
          <a:stretch/>
        </p:blipFill>
        <p:spPr>
          <a:xfrm>
            <a:off x="2086516" y="1342144"/>
            <a:ext cx="8018968" cy="4805083"/>
          </a:xfrm>
          <a:prstGeom prst="rect">
            <a:avLst/>
          </a:prstGeom>
          <a:noFill/>
          <a:ln>
            <a:noFill/>
          </a:ln>
        </p:spPr>
      </p:pic>
      <p:sp>
        <p:nvSpPr>
          <p:cNvPr id="1195" name="Google Shape;1195;p158"/>
          <p:cNvSpPr txBox="1"/>
          <p:nvPr/>
        </p:nvSpPr>
        <p:spPr>
          <a:xfrm>
            <a:off x="7899600" y="4930380"/>
            <a:ext cx="1422000" cy="352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dirty="0">
                <a:solidFill>
                  <a:srgbClr val="000000"/>
                </a:solidFill>
                <a:latin typeface="Arial"/>
                <a:cs typeface="Arial"/>
                <a:sym typeface="Arial"/>
              </a:rPr>
              <a:t>(8675309)</a:t>
            </a:r>
            <a:endParaRPr sz="1867" kern="0" dirty="0">
              <a:solidFill>
                <a:srgbClr val="000000"/>
              </a:solidFill>
              <a:latin typeface="Arial"/>
              <a:cs typeface="Arial"/>
              <a:sym typeface="Arial"/>
            </a:endParaRPr>
          </a:p>
        </p:txBody>
      </p:sp>
      <p:sp>
        <p:nvSpPr>
          <p:cNvPr id="1196" name="Google Shape;1196;p158"/>
          <p:cNvSpPr txBox="1"/>
          <p:nvPr/>
        </p:nvSpPr>
        <p:spPr>
          <a:xfrm>
            <a:off x="2562069" y="4443088"/>
            <a:ext cx="1422000" cy="352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dirty="0">
                <a:solidFill>
                  <a:srgbClr val="000000"/>
                </a:solidFill>
                <a:latin typeface="Arial"/>
                <a:cs typeface="Arial"/>
                <a:sym typeface="Arial"/>
              </a:rPr>
              <a:t>(8675309)</a:t>
            </a:r>
            <a:endParaRPr sz="1867" kern="0" dirty="0">
              <a:solidFill>
                <a:srgbClr val="000000"/>
              </a:solidFill>
              <a:latin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168"/>
          <p:cNvSpPr txBox="1">
            <a:spLocks noGrp="1"/>
          </p:cNvSpPr>
          <p:nvPr>
            <p:ph type="title"/>
          </p:nvPr>
        </p:nvSpPr>
        <p:spPr>
          <a:xfrm>
            <a:off x="838200" y="142559"/>
            <a:ext cx="10515600" cy="1325600"/>
          </a:xfrm>
          <a:prstGeom prst="rect">
            <a:avLst/>
          </a:prstGeom>
          <a:noFill/>
          <a:ln>
            <a:noFill/>
          </a:ln>
        </p:spPr>
        <p:txBody>
          <a:bodyPr spcFirstLastPara="1" wrap="square" lIns="100767" tIns="50367" rIns="100767" bIns="50367" anchor="ctr" anchorCtr="0">
            <a:noAutofit/>
          </a:bodyPr>
          <a:lstStyle/>
          <a:p>
            <a:pPr lvl="0"/>
            <a:r>
              <a:rPr lang="en" dirty="0"/>
              <a:t>SSL/TLS Hybrid Cryptography</a:t>
            </a:r>
            <a:endParaRPr sz="1600" dirty="0"/>
          </a:p>
        </p:txBody>
      </p:sp>
      <p:sp>
        <p:nvSpPr>
          <p:cNvPr id="2" name="Footer Placeholder 1">
            <a:extLst>
              <a:ext uri="{FF2B5EF4-FFF2-40B4-BE49-F238E27FC236}">
                <a16:creationId xmlns:a16="http://schemas.microsoft.com/office/drawing/2014/main" id="{F9045C22-6C86-4E72-9547-B32A829D6A77}"/>
              </a:ext>
            </a:extLst>
          </p:cNvPr>
          <p:cNvSpPr>
            <a:spLocks noGrp="1"/>
          </p:cNvSpPr>
          <p:nvPr>
            <p:ph type="ftr" idx="11"/>
          </p:nvPr>
        </p:nvSpPr>
        <p:spPr/>
        <p:txBody>
          <a:bodyPr/>
          <a:lstStyle/>
          <a:p>
            <a:endParaRPr lang="en-US"/>
          </a:p>
        </p:txBody>
      </p:sp>
      <p:sp>
        <p:nvSpPr>
          <p:cNvPr id="1271" name="Google Shape;1271;p168"/>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44</a:t>
            </a:fld>
            <a:endParaRPr kern="0">
              <a:solidFill>
                <a:srgbClr val="000000"/>
              </a:solidFill>
            </a:endParaRPr>
          </a:p>
        </p:txBody>
      </p:sp>
      <p:sp>
        <p:nvSpPr>
          <p:cNvPr id="1272" name="Google Shape;1272;p168"/>
          <p:cNvSpPr txBox="1">
            <a:spLocks noGrp="1"/>
          </p:cNvSpPr>
          <p:nvPr>
            <p:ph type="body" idx="4294967295"/>
          </p:nvPr>
        </p:nvSpPr>
        <p:spPr>
          <a:xfrm>
            <a:off x="0" y="1733550"/>
            <a:ext cx="7885113" cy="3167063"/>
          </a:xfrm>
          <a:prstGeom prst="rect">
            <a:avLst/>
          </a:prstGeom>
          <a:noFill/>
          <a:ln>
            <a:noFill/>
          </a:ln>
        </p:spPr>
        <p:txBody>
          <a:bodyPr spcFirstLastPara="1" wrap="square" lIns="100767" tIns="50367" rIns="100767" bIns="50367" anchor="t" anchorCtr="0">
            <a:noAutofit/>
          </a:bodyPr>
          <a:lstStyle/>
          <a:p>
            <a:pPr marL="431789" indent="-380990">
              <a:lnSpc>
                <a:spcPct val="80000"/>
              </a:lnSpc>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Client initiates a secure connection</a:t>
            </a:r>
            <a:endParaRPr sz="1600" dirty="0"/>
          </a:p>
          <a:p>
            <a:pPr marL="431789" indent="-380990">
              <a:lnSpc>
                <a:spcPct val="80000"/>
              </a:lnSpc>
              <a:spcBef>
                <a:spcPts val="933"/>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Server responds by sending it’s public key to the client</a:t>
            </a:r>
            <a:endParaRPr sz="1600" dirty="0"/>
          </a:p>
          <a:p>
            <a:pPr marL="431789" indent="-380990">
              <a:lnSpc>
                <a:spcPct val="80000"/>
              </a:lnSpc>
              <a:spcBef>
                <a:spcPts val="933"/>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The client then generates a symmetric session key.</a:t>
            </a:r>
            <a:endParaRPr sz="1600" dirty="0"/>
          </a:p>
          <a:p>
            <a:pPr marL="431789" indent="-380990">
              <a:lnSpc>
                <a:spcPct val="80000"/>
              </a:lnSpc>
              <a:spcBef>
                <a:spcPts val="933"/>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 Client encrypts uses the server’s public key to encrypt the session key.</a:t>
            </a:r>
            <a:endParaRPr sz="1600" dirty="0"/>
          </a:p>
          <a:p>
            <a:pPr marL="431789" indent="-380990">
              <a:lnSpc>
                <a:spcPct val="80000"/>
              </a:lnSpc>
              <a:spcBef>
                <a:spcPts val="933"/>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Client sends the session key (encrypted with the server’s public key) to the server</a:t>
            </a:r>
            <a:endParaRPr sz="1600" dirty="0"/>
          </a:p>
          <a:p>
            <a:pPr marL="431789" indent="-380990">
              <a:lnSpc>
                <a:spcPct val="80000"/>
              </a:lnSpc>
              <a:spcBef>
                <a:spcPts val="933"/>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Server uses it’s private key to decrypt the session key</a:t>
            </a:r>
            <a:endParaRPr sz="1600" dirty="0"/>
          </a:p>
          <a:p>
            <a:pPr marL="431789" indent="-380990">
              <a:lnSpc>
                <a:spcPct val="80000"/>
              </a:lnSpc>
              <a:spcBef>
                <a:spcPts val="933"/>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Now that a symmetric session key has been distributed, both parties have a secure channel across which to communicate.   </a:t>
            </a:r>
            <a:endParaRPr sz="1600" dirty="0"/>
          </a:p>
          <a:p>
            <a:pPr marL="372524" indent="-169329">
              <a:lnSpc>
                <a:spcPct val="80000"/>
              </a:lnSpc>
              <a:spcBef>
                <a:spcPts val="933"/>
              </a:spcBef>
              <a:spcAft>
                <a:spcPts val="2133"/>
              </a:spcAft>
              <a:buClr>
                <a:schemeClr val="dk1"/>
              </a:buClr>
              <a:buSzPts val="1800"/>
              <a:buNone/>
            </a:pPr>
            <a:endParaRPr sz="2400" dirty="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37"/>
          <p:cNvSpPr txBox="1">
            <a:spLocks noGrp="1"/>
          </p:cNvSpPr>
          <p:nvPr>
            <p:ph type="title"/>
          </p:nvPr>
        </p:nvSpPr>
        <p:spPr>
          <a:prstGeom prst="rect">
            <a:avLst/>
          </a:prstGeom>
        </p:spPr>
        <p:txBody>
          <a:bodyPr spcFirstLastPara="1" wrap="square" lIns="121900" tIns="121900" rIns="121900" bIns="121900" anchor="ctr" anchorCtr="0">
            <a:noAutofit/>
          </a:bodyPr>
          <a:lstStyle/>
          <a:p>
            <a:pPr lvl="0"/>
            <a:r>
              <a:rPr lang="en-US" dirty="0"/>
              <a:t>Public Key Infrastructure</a:t>
            </a:r>
            <a:endParaRPr dirty="0"/>
          </a:p>
        </p:txBody>
      </p:sp>
      <p:sp>
        <p:nvSpPr>
          <p:cNvPr id="2" name="Slide Number Placeholder 1">
            <a:extLst>
              <a:ext uri="{FF2B5EF4-FFF2-40B4-BE49-F238E27FC236}">
                <a16:creationId xmlns:a16="http://schemas.microsoft.com/office/drawing/2014/main" id="{1138D2D5-EA05-4C27-BC01-46C2934E1920}"/>
              </a:ext>
            </a:extLst>
          </p:cNvPr>
          <p:cNvSpPr>
            <a:spLocks noGrp="1"/>
          </p:cNvSpPr>
          <p:nvPr>
            <p:ph type="sldNum" idx="12"/>
          </p:nvPr>
        </p:nvSpPr>
        <p:spPr/>
        <p:txBody>
          <a:bodyPr/>
          <a:lstStyle/>
          <a:p>
            <a:fld id="{00000000-1234-1234-1234-123412341234}" type="slidenum">
              <a:rPr lang="en" smtClean="0"/>
              <a:pPr/>
              <a:t>45</a:t>
            </a:fld>
            <a:endParaRPr lang="en"/>
          </a:p>
        </p:txBody>
      </p:sp>
    </p:spTree>
    <p:extLst>
      <p:ext uri="{BB962C8B-B14F-4D97-AF65-F5344CB8AC3E}">
        <p14:creationId xmlns:p14="http://schemas.microsoft.com/office/powerpoint/2010/main" val="3366403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1B814-BADB-475F-935D-D47008E97189}"/>
              </a:ext>
            </a:extLst>
          </p:cNvPr>
          <p:cNvSpPr>
            <a:spLocks noGrp="1"/>
          </p:cNvSpPr>
          <p:nvPr>
            <p:ph type="title"/>
          </p:nvPr>
        </p:nvSpPr>
        <p:spPr/>
        <p:txBody>
          <a:bodyPr>
            <a:normAutofit/>
          </a:bodyPr>
          <a:lstStyle/>
          <a:p>
            <a:r>
              <a:rPr lang="en-US" dirty="0"/>
              <a:t>Sounds Good, but….</a:t>
            </a:r>
          </a:p>
        </p:txBody>
      </p:sp>
      <p:sp>
        <p:nvSpPr>
          <p:cNvPr id="3" name="Text Placeholder 2">
            <a:extLst>
              <a:ext uri="{FF2B5EF4-FFF2-40B4-BE49-F238E27FC236}">
                <a16:creationId xmlns:a16="http://schemas.microsoft.com/office/drawing/2014/main" id="{BF1DADD9-17F7-4C78-BF8A-32AD6D7571B7}"/>
              </a:ext>
            </a:extLst>
          </p:cNvPr>
          <p:cNvSpPr>
            <a:spLocks noGrp="1"/>
          </p:cNvSpPr>
          <p:nvPr>
            <p:ph type="body" idx="1"/>
          </p:nvPr>
        </p:nvSpPr>
        <p:spPr>
          <a:xfrm>
            <a:off x="415601" y="1439405"/>
            <a:ext cx="4666108" cy="4555200"/>
          </a:xfrm>
        </p:spPr>
        <p:txBody>
          <a:bodyPr>
            <a:normAutofit/>
          </a:bodyPr>
          <a:lstStyle/>
          <a:p>
            <a:r>
              <a:rPr lang="en-US" dirty="0"/>
              <a:t>How does the server get a key pair?</a:t>
            </a:r>
          </a:p>
          <a:p>
            <a:r>
              <a:rPr lang="en-US" dirty="0"/>
              <a:t>What happens if keys are compromised?</a:t>
            </a:r>
          </a:p>
          <a:p>
            <a:r>
              <a:rPr lang="en-US" dirty="0"/>
              <a:t>How do we know we have compatible software to exchange keys?</a:t>
            </a:r>
          </a:p>
          <a:p>
            <a:r>
              <a:rPr lang="en-US" dirty="0"/>
              <a:t>Do keys ever expire?</a:t>
            </a:r>
          </a:p>
          <a:p>
            <a:r>
              <a:rPr lang="en-US" dirty="0"/>
              <a:t>How would we renew them?</a:t>
            </a:r>
          </a:p>
          <a:p>
            <a:r>
              <a:rPr lang="en-US" dirty="0"/>
              <a:t>Stay tuned to the answers to these and many more questions…</a:t>
            </a:r>
          </a:p>
          <a:p>
            <a:pPr marL="220128" indent="0">
              <a:buNone/>
            </a:pPr>
            <a:endParaRPr lang="en-US" dirty="0"/>
          </a:p>
        </p:txBody>
      </p:sp>
      <p:sp>
        <p:nvSpPr>
          <p:cNvPr id="4" name="Slide Number Placeholder 3">
            <a:extLst>
              <a:ext uri="{FF2B5EF4-FFF2-40B4-BE49-F238E27FC236}">
                <a16:creationId xmlns:a16="http://schemas.microsoft.com/office/drawing/2014/main" id="{5E830F2A-5513-467F-A43E-FA8829B8E0E5}"/>
              </a:ext>
            </a:extLst>
          </p:cNvPr>
          <p:cNvSpPr>
            <a:spLocks noGrp="1"/>
          </p:cNvSpPr>
          <p:nvPr>
            <p:ph type="sldNum" idx="12"/>
          </p:nvPr>
        </p:nvSpPr>
        <p:spPr/>
        <p:txBody>
          <a:bodyPr/>
          <a:lstStyle/>
          <a:p>
            <a:fld id="{00000000-1234-1234-1234-123412341234}" type="slidenum">
              <a:rPr lang="en" smtClean="0"/>
              <a:pPr/>
              <a:t>46</a:t>
            </a:fld>
            <a:endParaRPr lang="en"/>
          </a:p>
        </p:txBody>
      </p:sp>
      <p:pic>
        <p:nvPicPr>
          <p:cNvPr id="5" name="Picture 4">
            <a:extLst>
              <a:ext uri="{FF2B5EF4-FFF2-40B4-BE49-F238E27FC236}">
                <a16:creationId xmlns:a16="http://schemas.microsoft.com/office/drawing/2014/main" id="{C488BBE6-D525-494A-BE79-B440BA84B97A}"/>
              </a:ext>
            </a:extLst>
          </p:cNvPr>
          <p:cNvPicPr>
            <a:picLocks noChangeAspect="1"/>
          </p:cNvPicPr>
          <p:nvPr/>
        </p:nvPicPr>
        <p:blipFill>
          <a:blip r:embed="rId2"/>
          <a:stretch>
            <a:fillRect/>
          </a:stretch>
        </p:blipFill>
        <p:spPr>
          <a:xfrm>
            <a:off x="5819375" y="1265233"/>
            <a:ext cx="5683440" cy="4469688"/>
          </a:xfrm>
          <a:prstGeom prst="rect">
            <a:avLst/>
          </a:prstGeom>
        </p:spPr>
      </p:pic>
    </p:spTree>
    <p:extLst>
      <p:ext uri="{BB962C8B-B14F-4D97-AF65-F5344CB8AC3E}">
        <p14:creationId xmlns:p14="http://schemas.microsoft.com/office/powerpoint/2010/main" val="520630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178"/>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2200"/>
            </a:pPr>
            <a:r>
              <a:rPr lang="en" sz="2933"/>
              <a:t>How Do we Prove our Identity?</a:t>
            </a:r>
            <a:endParaRPr sz="1600"/>
          </a:p>
        </p:txBody>
      </p:sp>
      <p:sp>
        <p:nvSpPr>
          <p:cNvPr id="2" name="Footer Placeholder 1">
            <a:extLst>
              <a:ext uri="{FF2B5EF4-FFF2-40B4-BE49-F238E27FC236}">
                <a16:creationId xmlns:a16="http://schemas.microsoft.com/office/drawing/2014/main" id="{248381B6-30F0-493F-93E2-92453578D6E2}"/>
              </a:ext>
            </a:extLst>
          </p:cNvPr>
          <p:cNvSpPr>
            <a:spLocks noGrp="1"/>
          </p:cNvSpPr>
          <p:nvPr>
            <p:ph type="ftr" idx="11"/>
          </p:nvPr>
        </p:nvSpPr>
        <p:spPr/>
        <p:txBody>
          <a:bodyPr/>
          <a:lstStyle/>
          <a:p>
            <a:endParaRPr lang="en-US"/>
          </a:p>
        </p:txBody>
      </p:sp>
      <p:sp>
        <p:nvSpPr>
          <p:cNvPr id="1358" name="Google Shape;1358;p178"/>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47</a:t>
            </a:fld>
            <a:endParaRPr kern="0">
              <a:solidFill>
                <a:srgbClr val="000000"/>
              </a:solidFill>
            </a:endParaRPr>
          </a:p>
        </p:txBody>
      </p:sp>
      <p:pic>
        <p:nvPicPr>
          <p:cNvPr id="1351" name="Google Shape;1351;p178"/>
          <p:cNvPicPr preferRelativeResize="0"/>
          <p:nvPr/>
        </p:nvPicPr>
        <p:blipFill rotWithShape="1">
          <a:blip r:embed="rId3">
            <a:alphaModFix/>
          </a:blip>
          <a:srcRect/>
          <a:stretch/>
        </p:blipFill>
        <p:spPr>
          <a:xfrm>
            <a:off x="1282553" y="1911165"/>
            <a:ext cx="5193985" cy="3035673"/>
          </a:xfrm>
          <a:prstGeom prst="rect">
            <a:avLst/>
          </a:prstGeom>
          <a:noFill/>
          <a:ln>
            <a:noFill/>
          </a:ln>
        </p:spPr>
      </p:pic>
      <p:sp>
        <p:nvSpPr>
          <p:cNvPr id="1352" name="Google Shape;1352;p178"/>
          <p:cNvSpPr txBox="1"/>
          <p:nvPr/>
        </p:nvSpPr>
        <p:spPr>
          <a:xfrm>
            <a:off x="8001000" y="2208680"/>
            <a:ext cx="1447600" cy="283200"/>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1600" kern="0">
                <a:solidFill>
                  <a:srgbClr val="000000"/>
                </a:solidFill>
                <a:latin typeface="Calibri"/>
                <a:ea typeface="Calibri"/>
                <a:cs typeface="Calibri"/>
                <a:sym typeface="Calibri"/>
              </a:rPr>
              <a:t>Name?</a:t>
            </a:r>
            <a:endParaRPr sz="1600" kern="0">
              <a:solidFill>
                <a:srgbClr val="000000"/>
              </a:solidFill>
              <a:latin typeface="Arial"/>
              <a:cs typeface="Arial"/>
              <a:sym typeface="Arial"/>
            </a:endParaRPr>
          </a:p>
        </p:txBody>
      </p:sp>
      <p:sp>
        <p:nvSpPr>
          <p:cNvPr id="1353" name="Google Shape;1353;p178"/>
          <p:cNvSpPr txBox="1"/>
          <p:nvPr/>
        </p:nvSpPr>
        <p:spPr>
          <a:xfrm>
            <a:off x="8001000" y="2541495"/>
            <a:ext cx="1676400" cy="283200"/>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1600" kern="0">
                <a:solidFill>
                  <a:srgbClr val="000000"/>
                </a:solidFill>
                <a:latin typeface="Calibri"/>
                <a:ea typeface="Calibri"/>
                <a:cs typeface="Calibri"/>
                <a:sym typeface="Calibri"/>
              </a:rPr>
              <a:t>Expiration Date</a:t>
            </a:r>
            <a:endParaRPr sz="1600" kern="0">
              <a:solidFill>
                <a:srgbClr val="000000"/>
              </a:solidFill>
              <a:latin typeface="Arial"/>
              <a:cs typeface="Arial"/>
              <a:sym typeface="Arial"/>
            </a:endParaRPr>
          </a:p>
        </p:txBody>
      </p:sp>
      <p:sp>
        <p:nvSpPr>
          <p:cNvPr id="1354" name="Google Shape;1354;p178"/>
          <p:cNvSpPr txBox="1"/>
          <p:nvPr/>
        </p:nvSpPr>
        <p:spPr>
          <a:xfrm>
            <a:off x="8001000" y="2874309"/>
            <a:ext cx="1676400" cy="283200"/>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1600" kern="0">
                <a:solidFill>
                  <a:srgbClr val="000000"/>
                </a:solidFill>
                <a:latin typeface="Calibri"/>
                <a:ea typeface="Calibri"/>
                <a:cs typeface="Calibri"/>
                <a:sym typeface="Calibri"/>
              </a:rPr>
              <a:t>Class?</a:t>
            </a:r>
            <a:endParaRPr sz="1600" kern="0">
              <a:solidFill>
                <a:srgbClr val="000000"/>
              </a:solidFill>
              <a:latin typeface="Arial"/>
              <a:cs typeface="Arial"/>
              <a:sym typeface="Arial"/>
            </a:endParaRPr>
          </a:p>
        </p:txBody>
      </p:sp>
      <p:sp>
        <p:nvSpPr>
          <p:cNvPr id="1355" name="Google Shape;1355;p178"/>
          <p:cNvSpPr txBox="1"/>
          <p:nvPr/>
        </p:nvSpPr>
        <p:spPr>
          <a:xfrm>
            <a:off x="8001000" y="3207124"/>
            <a:ext cx="1676400" cy="283200"/>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1600" kern="0">
                <a:solidFill>
                  <a:srgbClr val="000000"/>
                </a:solidFill>
                <a:latin typeface="Calibri"/>
                <a:ea typeface="Calibri"/>
                <a:cs typeface="Calibri"/>
                <a:sym typeface="Calibri"/>
              </a:rPr>
              <a:t>Serial Number?</a:t>
            </a:r>
            <a:endParaRPr sz="1600" kern="0">
              <a:solidFill>
                <a:srgbClr val="000000"/>
              </a:solidFill>
              <a:latin typeface="Arial"/>
              <a:cs typeface="Arial"/>
              <a:sym typeface="Arial"/>
            </a:endParaRPr>
          </a:p>
        </p:txBody>
      </p:sp>
      <p:sp>
        <p:nvSpPr>
          <p:cNvPr id="1356" name="Google Shape;1356;p178"/>
          <p:cNvSpPr txBox="1"/>
          <p:nvPr/>
        </p:nvSpPr>
        <p:spPr>
          <a:xfrm>
            <a:off x="8001000" y="3983692"/>
            <a:ext cx="1904800" cy="686400"/>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1600" kern="0">
                <a:solidFill>
                  <a:srgbClr val="000000"/>
                </a:solidFill>
                <a:latin typeface="Calibri"/>
                <a:ea typeface="Calibri"/>
                <a:cs typeface="Calibri"/>
                <a:sym typeface="Calibri"/>
              </a:rPr>
              <a:t>Is it issued by a trusted authority?</a:t>
            </a:r>
            <a:endParaRPr sz="1600" kern="0">
              <a:solidFill>
                <a:srgbClr val="000000"/>
              </a:solidFill>
              <a:latin typeface="Arial"/>
              <a:cs typeface="Arial"/>
              <a:sym typeface="Arial"/>
            </a:endParaRPr>
          </a:p>
        </p:txBody>
      </p:sp>
      <p:sp>
        <p:nvSpPr>
          <p:cNvPr id="1357" name="Google Shape;1357;p178"/>
          <p:cNvSpPr txBox="1"/>
          <p:nvPr/>
        </p:nvSpPr>
        <p:spPr>
          <a:xfrm>
            <a:off x="8001000" y="3484471"/>
            <a:ext cx="1828800" cy="484800"/>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1600" kern="0">
                <a:solidFill>
                  <a:srgbClr val="000000"/>
                </a:solidFill>
                <a:latin typeface="Calibri"/>
                <a:ea typeface="Calibri"/>
                <a:cs typeface="Calibri"/>
                <a:sym typeface="Calibri"/>
              </a:rPr>
              <a:t>Is it standardized?</a:t>
            </a:r>
            <a:endParaRPr sz="1600" kern="0">
              <a:solidFill>
                <a:srgbClr val="000000"/>
              </a:solidFill>
              <a:latin typeface="Arial"/>
              <a:cs typeface="Arial"/>
              <a:sym typeface="Arial"/>
            </a:endParaRPr>
          </a:p>
        </p:txBody>
      </p:sp>
    </p:spTree>
    <p:extLst>
      <p:ext uri="{BB962C8B-B14F-4D97-AF65-F5344CB8AC3E}">
        <p14:creationId xmlns:p14="http://schemas.microsoft.com/office/powerpoint/2010/main" val="2443517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7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a:t>Certificates</a:t>
            </a:r>
            <a:endParaRPr sz="1600"/>
          </a:p>
        </p:txBody>
      </p:sp>
      <p:sp>
        <p:nvSpPr>
          <p:cNvPr id="2" name="Footer Placeholder 1">
            <a:extLst>
              <a:ext uri="{FF2B5EF4-FFF2-40B4-BE49-F238E27FC236}">
                <a16:creationId xmlns:a16="http://schemas.microsoft.com/office/drawing/2014/main" id="{A7B27BB2-AD02-478F-A3AE-C9CDCBBB2EAB}"/>
              </a:ext>
            </a:extLst>
          </p:cNvPr>
          <p:cNvSpPr>
            <a:spLocks noGrp="1"/>
          </p:cNvSpPr>
          <p:nvPr>
            <p:ph type="ftr" idx="11"/>
          </p:nvPr>
        </p:nvSpPr>
        <p:spPr/>
        <p:txBody>
          <a:bodyPr/>
          <a:lstStyle/>
          <a:p>
            <a:endParaRPr lang="en-US"/>
          </a:p>
        </p:txBody>
      </p:sp>
      <p:sp>
        <p:nvSpPr>
          <p:cNvPr id="1365" name="Google Shape;1365;p179"/>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48</a:t>
            </a:fld>
            <a:endParaRPr kern="0">
              <a:solidFill>
                <a:srgbClr val="000000"/>
              </a:solidFill>
            </a:endParaRPr>
          </a:p>
        </p:txBody>
      </p:sp>
      <p:sp>
        <p:nvSpPr>
          <p:cNvPr id="1366" name="Google Shape;1366;p179"/>
          <p:cNvSpPr txBox="1">
            <a:spLocks noGrp="1"/>
          </p:cNvSpPr>
          <p:nvPr>
            <p:ph type="body" idx="4294967295"/>
          </p:nvPr>
        </p:nvSpPr>
        <p:spPr>
          <a:xfrm>
            <a:off x="0" y="2325688"/>
            <a:ext cx="3581400" cy="3295650"/>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1600"/>
              <a:buFont typeface="Arial"/>
              <a:buChar char="•"/>
            </a:pPr>
            <a:r>
              <a:rPr lang="en" sz="2133">
                <a:solidFill>
                  <a:schemeClr val="dk1"/>
                </a:solidFill>
                <a:latin typeface="Calibri"/>
                <a:ea typeface="Calibri"/>
                <a:cs typeface="Calibri"/>
                <a:sym typeface="Calibri"/>
              </a:rPr>
              <a:t>X.509 v.4 standard</a:t>
            </a:r>
            <a:endParaRPr sz="1600"/>
          </a:p>
          <a:p>
            <a:pPr marL="203195" indent="-203195">
              <a:lnSpc>
                <a:spcPct val="90000"/>
              </a:lnSpc>
              <a:spcBef>
                <a:spcPts val="933"/>
              </a:spcBef>
              <a:buClr>
                <a:schemeClr val="dk1"/>
              </a:buClr>
              <a:buSzPts val="1600"/>
              <a:buFont typeface="Arial"/>
              <a:buChar char="•"/>
            </a:pPr>
            <a:r>
              <a:rPr lang="en" sz="2133">
                <a:solidFill>
                  <a:schemeClr val="dk1"/>
                </a:solidFill>
                <a:latin typeface="Calibri"/>
                <a:ea typeface="Calibri"/>
                <a:cs typeface="Calibri"/>
                <a:sym typeface="Calibri"/>
              </a:rPr>
              <a:t>Provides authenticity of a server’s public key</a:t>
            </a:r>
            <a:endParaRPr sz="1600"/>
          </a:p>
          <a:p>
            <a:pPr marL="203195" indent="-203195">
              <a:lnSpc>
                <a:spcPct val="90000"/>
              </a:lnSpc>
              <a:spcBef>
                <a:spcPts val="933"/>
              </a:spcBef>
              <a:buClr>
                <a:schemeClr val="dk1"/>
              </a:buClr>
              <a:buSzPts val="1600"/>
              <a:buFont typeface="Arial"/>
              <a:buChar char="•"/>
            </a:pPr>
            <a:r>
              <a:rPr lang="en" sz="2133">
                <a:solidFill>
                  <a:schemeClr val="dk1"/>
                </a:solidFill>
                <a:latin typeface="Calibri"/>
                <a:ea typeface="Calibri"/>
                <a:cs typeface="Calibri"/>
                <a:sym typeface="Calibri"/>
              </a:rPr>
              <a:t>Necessary to avoid MITM attacks with server’s using SSL or TLS</a:t>
            </a:r>
            <a:endParaRPr sz="1600"/>
          </a:p>
          <a:p>
            <a:pPr marL="203195" indent="-203195">
              <a:lnSpc>
                <a:spcPct val="90000"/>
              </a:lnSpc>
              <a:spcBef>
                <a:spcPts val="933"/>
              </a:spcBef>
              <a:buClr>
                <a:schemeClr val="dk1"/>
              </a:buClr>
              <a:buSzPts val="1600"/>
              <a:buFont typeface="Arial"/>
              <a:buChar char="•"/>
            </a:pPr>
            <a:r>
              <a:rPr lang="en" sz="2133">
                <a:solidFill>
                  <a:schemeClr val="dk1"/>
                </a:solidFill>
                <a:latin typeface="Calibri"/>
                <a:ea typeface="Calibri"/>
                <a:cs typeface="Calibri"/>
                <a:sym typeface="Calibri"/>
              </a:rPr>
              <a:t>Digitally signed by Certificate Authority</a:t>
            </a:r>
            <a:endParaRPr sz="1600"/>
          </a:p>
          <a:p>
            <a:pPr marL="203195" indent="-67732">
              <a:lnSpc>
                <a:spcPct val="90000"/>
              </a:lnSpc>
              <a:spcBef>
                <a:spcPts val="933"/>
              </a:spcBef>
              <a:buClr>
                <a:schemeClr val="dk1"/>
              </a:buClr>
              <a:buSzPts val="1600"/>
              <a:buNone/>
            </a:pPr>
            <a:endParaRPr sz="2133">
              <a:solidFill>
                <a:schemeClr val="dk1"/>
              </a:solidFill>
              <a:latin typeface="Calibri"/>
              <a:ea typeface="Calibri"/>
              <a:cs typeface="Calibri"/>
              <a:sym typeface="Calibri"/>
            </a:endParaRPr>
          </a:p>
          <a:p>
            <a:pPr marL="203195" indent="-67732">
              <a:lnSpc>
                <a:spcPct val="90000"/>
              </a:lnSpc>
              <a:spcBef>
                <a:spcPts val="933"/>
              </a:spcBef>
              <a:spcAft>
                <a:spcPts val="2133"/>
              </a:spcAft>
              <a:buClr>
                <a:schemeClr val="dk1"/>
              </a:buClr>
              <a:buSzPts val="1600"/>
              <a:buNone/>
            </a:pPr>
            <a:endParaRPr sz="2133">
              <a:solidFill>
                <a:schemeClr val="dk1"/>
              </a:solidFill>
              <a:latin typeface="Calibri"/>
              <a:ea typeface="Calibri"/>
              <a:cs typeface="Calibri"/>
              <a:sym typeface="Calibri"/>
            </a:endParaRPr>
          </a:p>
        </p:txBody>
      </p:sp>
      <p:pic>
        <p:nvPicPr>
          <p:cNvPr id="1367" name="Google Shape;1367;p179"/>
          <p:cNvPicPr preferRelativeResize="0"/>
          <p:nvPr/>
        </p:nvPicPr>
        <p:blipFill rotWithShape="1">
          <a:blip r:embed="rId3">
            <a:alphaModFix/>
          </a:blip>
          <a:srcRect/>
          <a:stretch/>
        </p:blipFill>
        <p:spPr>
          <a:xfrm>
            <a:off x="5404175" y="1267479"/>
            <a:ext cx="3832590" cy="4519412"/>
          </a:xfrm>
          <a:prstGeom prst="rect">
            <a:avLst/>
          </a:prstGeom>
          <a:noFill/>
          <a:ln>
            <a:noFill/>
          </a:ln>
        </p:spPr>
      </p:pic>
      <p:pic>
        <p:nvPicPr>
          <p:cNvPr id="1368" name="Google Shape;1368;p179"/>
          <p:cNvPicPr preferRelativeResize="0"/>
          <p:nvPr/>
        </p:nvPicPr>
        <p:blipFill rotWithShape="1">
          <a:blip r:embed="rId4">
            <a:alphaModFix/>
          </a:blip>
          <a:srcRect/>
          <a:stretch/>
        </p:blipFill>
        <p:spPr>
          <a:xfrm>
            <a:off x="6698736" y="1977624"/>
            <a:ext cx="3522540" cy="4205498"/>
          </a:xfrm>
          <a:prstGeom prst="rect">
            <a:avLst/>
          </a:prstGeom>
          <a:noFill/>
          <a:ln>
            <a:noFill/>
          </a:ln>
        </p:spPr>
      </p:pic>
    </p:spTree>
    <p:extLst>
      <p:ext uri="{BB962C8B-B14F-4D97-AF65-F5344CB8AC3E}">
        <p14:creationId xmlns:p14="http://schemas.microsoft.com/office/powerpoint/2010/main" val="2432254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8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2500"/>
            </a:pPr>
            <a:r>
              <a:rPr lang="en" sz="3333"/>
              <a:t>PKI (Public Key Infrastructure)</a:t>
            </a:r>
            <a:endParaRPr sz="1600"/>
          </a:p>
        </p:txBody>
      </p:sp>
      <p:sp>
        <p:nvSpPr>
          <p:cNvPr id="2" name="Footer Placeholder 1">
            <a:extLst>
              <a:ext uri="{FF2B5EF4-FFF2-40B4-BE49-F238E27FC236}">
                <a16:creationId xmlns:a16="http://schemas.microsoft.com/office/drawing/2014/main" id="{40C2074F-1F80-474D-B9BD-DE65A60D1FD4}"/>
              </a:ext>
            </a:extLst>
          </p:cNvPr>
          <p:cNvSpPr>
            <a:spLocks noGrp="1"/>
          </p:cNvSpPr>
          <p:nvPr>
            <p:ph type="ftr" idx="11"/>
          </p:nvPr>
        </p:nvSpPr>
        <p:spPr/>
        <p:txBody>
          <a:bodyPr/>
          <a:lstStyle/>
          <a:p>
            <a:endParaRPr lang="en-US"/>
          </a:p>
        </p:txBody>
      </p:sp>
      <p:sp>
        <p:nvSpPr>
          <p:cNvPr id="1375" name="Google Shape;1375;p180"/>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49</a:t>
            </a:fld>
            <a:endParaRPr kern="0">
              <a:solidFill>
                <a:srgbClr val="000000"/>
              </a:solidFill>
            </a:endParaRPr>
          </a:p>
        </p:txBody>
      </p:sp>
      <p:sp>
        <p:nvSpPr>
          <p:cNvPr id="1376" name="Google Shape;1376;p180"/>
          <p:cNvSpPr txBox="1">
            <a:spLocks noGrp="1"/>
          </p:cNvSpPr>
          <p:nvPr>
            <p:ph type="body" idx="4294967295"/>
          </p:nvPr>
        </p:nvSpPr>
        <p:spPr>
          <a:xfrm>
            <a:off x="0" y="2185988"/>
            <a:ext cx="8194675" cy="3675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Certificate Authority (CA)</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Registration Authority (RA)</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Certificate Repository</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Certificate Revocation List</a:t>
            </a:r>
            <a:endParaRPr sz="1600" dirty="0"/>
          </a:p>
          <a:p>
            <a:pPr marL="203195" indent="-203195">
              <a:lnSpc>
                <a:spcPct val="90000"/>
              </a:lnSpc>
              <a:spcBef>
                <a:spcPts val="933"/>
              </a:spcBef>
              <a:spcAft>
                <a:spcPts val="2133"/>
              </a:spcAft>
              <a:buClr>
                <a:schemeClr val="dk1"/>
              </a:buClr>
              <a:buSzPts val="1900"/>
              <a:buNone/>
            </a:pPr>
            <a:endParaRPr sz="2533"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0756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37"/>
          <p:cNvSpPr txBox="1">
            <a:spLocks noGrp="1"/>
          </p:cNvSpPr>
          <p:nvPr>
            <p:ph type="title"/>
          </p:nvPr>
        </p:nvSpPr>
        <p:spPr>
          <a:prstGeom prst="rect">
            <a:avLst/>
          </a:prstGeom>
        </p:spPr>
        <p:txBody>
          <a:bodyPr spcFirstLastPara="1" wrap="square" lIns="121900" tIns="121900" rIns="121900" bIns="121900" anchor="ctr" anchorCtr="0">
            <a:noAutofit/>
          </a:bodyPr>
          <a:lstStyle/>
          <a:p>
            <a:r>
              <a:rPr lang="en"/>
              <a:t>Cryptography Through History</a:t>
            </a:r>
            <a:endParaRPr/>
          </a:p>
        </p:txBody>
      </p:sp>
      <p:sp>
        <p:nvSpPr>
          <p:cNvPr id="2" name="Slide Number Placeholder 1">
            <a:extLst>
              <a:ext uri="{FF2B5EF4-FFF2-40B4-BE49-F238E27FC236}">
                <a16:creationId xmlns:a16="http://schemas.microsoft.com/office/drawing/2014/main" id="{301C65B7-40E8-45DD-9E18-9BA1937F0B54}"/>
              </a:ext>
            </a:extLst>
          </p:cNvPr>
          <p:cNvSpPr>
            <a:spLocks noGrp="1"/>
          </p:cNvSpPr>
          <p:nvPr>
            <p:ph type="sldNum" idx="12"/>
          </p:nvPr>
        </p:nvSpPr>
        <p:spPr/>
        <p:txBody>
          <a:bodyPr/>
          <a:lstStyle/>
          <a:p>
            <a:fld id="{00000000-1234-1234-1234-123412341234}" type="slidenum">
              <a:rPr lang="en" smtClean="0"/>
              <a:pPr/>
              <a:t>5</a:t>
            </a:fld>
            <a:endParaRPr lang="e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81"/>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a:t>Certificate Contents</a:t>
            </a:r>
            <a:endParaRPr sz="1600"/>
          </a:p>
        </p:txBody>
      </p:sp>
      <p:sp>
        <p:nvSpPr>
          <p:cNvPr id="2" name="Footer Placeholder 1">
            <a:extLst>
              <a:ext uri="{FF2B5EF4-FFF2-40B4-BE49-F238E27FC236}">
                <a16:creationId xmlns:a16="http://schemas.microsoft.com/office/drawing/2014/main" id="{A2F0082F-B042-4E2F-A6FD-EE2CCADA1B19}"/>
              </a:ext>
            </a:extLst>
          </p:cNvPr>
          <p:cNvSpPr>
            <a:spLocks noGrp="1"/>
          </p:cNvSpPr>
          <p:nvPr>
            <p:ph type="ftr" idx="11"/>
          </p:nvPr>
        </p:nvSpPr>
        <p:spPr/>
        <p:txBody>
          <a:bodyPr/>
          <a:lstStyle/>
          <a:p>
            <a:endParaRPr lang="en-US"/>
          </a:p>
        </p:txBody>
      </p:sp>
      <p:sp>
        <p:nvSpPr>
          <p:cNvPr id="1383" name="Google Shape;1383;p181"/>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50</a:t>
            </a:fld>
            <a:endParaRPr kern="0">
              <a:solidFill>
                <a:srgbClr val="000000"/>
              </a:solidFill>
            </a:endParaRPr>
          </a:p>
        </p:txBody>
      </p:sp>
      <p:pic>
        <p:nvPicPr>
          <p:cNvPr id="1384" name="Google Shape;1384;p181"/>
          <p:cNvPicPr preferRelativeResize="0">
            <a:picLocks noGrp="1"/>
          </p:cNvPicPr>
          <p:nvPr>
            <p:ph type="body" idx="4294967295"/>
          </p:nvPr>
        </p:nvPicPr>
        <p:blipFill rotWithShape="1">
          <a:blip r:embed="rId3">
            <a:alphaModFix/>
          </a:blip>
          <a:srcRect/>
          <a:stretch/>
        </p:blipFill>
        <p:spPr>
          <a:xfrm>
            <a:off x="0" y="1157288"/>
            <a:ext cx="5265738" cy="4953000"/>
          </a:xfrm>
          <a:prstGeom prst="rect">
            <a:avLst/>
          </a:prstGeom>
          <a:noFill/>
          <a:ln>
            <a:noFill/>
          </a:ln>
        </p:spPr>
      </p:pic>
    </p:spTree>
    <p:extLst>
      <p:ext uri="{BB962C8B-B14F-4D97-AF65-F5344CB8AC3E}">
        <p14:creationId xmlns:p14="http://schemas.microsoft.com/office/powerpoint/2010/main" val="2976357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182"/>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a:t>Certificate Revocation</a:t>
            </a:r>
            <a:endParaRPr sz="1600"/>
          </a:p>
        </p:txBody>
      </p:sp>
      <p:sp>
        <p:nvSpPr>
          <p:cNvPr id="2" name="Footer Placeholder 1">
            <a:extLst>
              <a:ext uri="{FF2B5EF4-FFF2-40B4-BE49-F238E27FC236}">
                <a16:creationId xmlns:a16="http://schemas.microsoft.com/office/drawing/2014/main" id="{0EF7D1D3-6322-4421-9533-8D35187E3FD2}"/>
              </a:ext>
            </a:extLst>
          </p:cNvPr>
          <p:cNvSpPr>
            <a:spLocks noGrp="1"/>
          </p:cNvSpPr>
          <p:nvPr>
            <p:ph type="ftr" idx="11"/>
          </p:nvPr>
        </p:nvSpPr>
        <p:spPr/>
        <p:txBody>
          <a:bodyPr/>
          <a:lstStyle/>
          <a:p>
            <a:endParaRPr lang="en-US"/>
          </a:p>
        </p:txBody>
      </p:sp>
      <p:sp>
        <p:nvSpPr>
          <p:cNvPr id="1391" name="Google Shape;1391;p182"/>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51</a:t>
            </a:fld>
            <a:endParaRPr kern="0">
              <a:solidFill>
                <a:srgbClr val="000000"/>
              </a:solidFill>
            </a:endParaRPr>
          </a:p>
        </p:txBody>
      </p:sp>
      <p:sp>
        <p:nvSpPr>
          <p:cNvPr id="1392" name="Google Shape;1392;p182"/>
          <p:cNvSpPr txBox="1">
            <a:spLocks noGrp="1"/>
          </p:cNvSpPr>
          <p:nvPr>
            <p:ph type="body" idx="4294967295"/>
          </p:nvPr>
        </p:nvSpPr>
        <p:spPr>
          <a:xfrm>
            <a:off x="0" y="2420938"/>
            <a:ext cx="8347075" cy="3502025"/>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CRL:  CA publishes CRL.  Client is responsible for downloading to see if a certificate has been revoked.</a:t>
            </a:r>
            <a:endParaRPr sz="1600"/>
          </a:p>
          <a:p>
            <a:pPr marL="203195" indent="-194728">
              <a:lnSpc>
                <a:spcPct val="90000"/>
              </a:lnSpc>
              <a:spcBef>
                <a:spcPts val="933"/>
              </a:spcBef>
              <a:spcAft>
                <a:spcPts val="2133"/>
              </a:spcAft>
              <a:buClr>
                <a:schemeClr val="dk1"/>
              </a:buClr>
              <a:buSzPts val="1900"/>
              <a:buFont typeface="Arial"/>
              <a:buChar char="•"/>
            </a:pPr>
            <a:r>
              <a:rPr lang="en" sz="2533">
                <a:solidFill>
                  <a:schemeClr val="dk1"/>
                </a:solidFill>
                <a:latin typeface="Calibri"/>
                <a:ea typeface="Calibri"/>
                <a:cs typeface="Calibri"/>
                <a:sym typeface="Calibri"/>
              </a:rPr>
              <a:t>OCSP (Online Certificate Status Protocol) Streamlines the process of verifying whether or not a certificate has been revoked.</a:t>
            </a:r>
            <a:endParaRPr sz="1600"/>
          </a:p>
        </p:txBody>
      </p:sp>
    </p:spTree>
    <p:extLst>
      <p:ext uri="{BB962C8B-B14F-4D97-AF65-F5344CB8AC3E}">
        <p14:creationId xmlns:p14="http://schemas.microsoft.com/office/powerpoint/2010/main" val="36925433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183"/>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1900"/>
            </a:pPr>
            <a:r>
              <a:rPr lang="en" sz="2533"/>
              <a:t>Trusted Certificate Authorities</a:t>
            </a:r>
            <a:endParaRPr sz="1600"/>
          </a:p>
        </p:txBody>
      </p:sp>
      <p:sp>
        <p:nvSpPr>
          <p:cNvPr id="2" name="Footer Placeholder 1">
            <a:extLst>
              <a:ext uri="{FF2B5EF4-FFF2-40B4-BE49-F238E27FC236}">
                <a16:creationId xmlns:a16="http://schemas.microsoft.com/office/drawing/2014/main" id="{0870C93C-22BA-4B12-B1D0-0531493DD319}"/>
              </a:ext>
            </a:extLst>
          </p:cNvPr>
          <p:cNvSpPr>
            <a:spLocks noGrp="1"/>
          </p:cNvSpPr>
          <p:nvPr>
            <p:ph type="ftr" idx="11"/>
          </p:nvPr>
        </p:nvSpPr>
        <p:spPr/>
        <p:txBody>
          <a:bodyPr/>
          <a:lstStyle/>
          <a:p>
            <a:endParaRPr lang="en-US"/>
          </a:p>
        </p:txBody>
      </p:sp>
      <p:sp>
        <p:nvSpPr>
          <p:cNvPr id="1400" name="Google Shape;1400;p183"/>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52</a:t>
            </a:fld>
            <a:endParaRPr kern="0">
              <a:solidFill>
                <a:srgbClr val="000000"/>
              </a:solidFill>
            </a:endParaRPr>
          </a:p>
        </p:txBody>
      </p:sp>
      <p:pic>
        <p:nvPicPr>
          <p:cNvPr id="1399" name="Google Shape;1399;p183"/>
          <p:cNvPicPr preferRelativeResize="0">
            <a:picLocks noGrp="1"/>
          </p:cNvPicPr>
          <p:nvPr>
            <p:ph type="body" idx="4294967295"/>
          </p:nvPr>
        </p:nvPicPr>
        <p:blipFill rotWithShape="1">
          <a:blip r:embed="rId3">
            <a:alphaModFix/>
          </a:blip>
          <a:srcRect/>
          <a:stretch/>
        </p:blipFill>
        <p:spPr>
          <a:xfrm>
            <a:off x="0" y="1598613"/>
            <a:ext cx="6122988" cy="4391025"/>
          </a:xfrm>
          <a:prstGeom prst="rect">
            <a:avLst/>
          </a:prstGeom>
          <a:noFill/>
          <a:ln>
            <a:noFill/>
          </a:ln>
        </p:spPr>
      </p:pic>
    </p:spTree>
    <p:extLst>
      <p:ext uri="{BB962C8B-B14F-4D97-AF65-F5344CB8AC3E}">
        <p14:creationId xmlns:p14="http://schemas.microsoft.com/office/powerpoint/2010/main" val="97924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0534-C6CF-49FE-BBD0-92DB08E217FE}"/>
              </a:ext>
            </a:extLst>
          </p:cNvPr>
          <p:cNvSpPr>
            <a:spLocks noGrp="1"/>
          </p:cNvSpPr>
          <p:nvPr>
            <p:ph type="title"/>
          </p:nvPr>
        </p:nvSpPr>
        <p:spPr/>
        <p:txBody>
          <a:bodyPr/>
          <a:lstStyle/>
          <a:p>
            <a:r>
              <a:rPr lang="en-US" dirty="0"/>
              <a:t>OCSP (Online Certificate Status Protocol)</a:t>
            </a:r>
          </a:p>
        </p:txBody>
      </p:sp>
      <p:sp>
        <p:nvSpPr>
          <p:cNvPr id="5" name="Footer Placeholder 4">
            <a:extLst>
              <a:ext uri="{FF2B5EF4-FFF2-40B4-BE49-F238E27FC236}">
                <a16:creationId xmlns:a16="http://schemas.microsoft.com/office/drawing/2014/main" id="{70CAF4B5-A4F8-42D4-ADA7-545626AC16F8}"/>
              </a:ext>
            </a:extLst>
          </p:cNvPr>
          <p:cNvSpPr>
            <a:spLocks noGrp="1"/>
          </p:cNvSpPr>
          <p:nvPr>
            <p:ph type="ftr" idx="11"/>
          </p:nvPr>
        </p:nvSpPr>
        <p:spPr/>
        <p:txBody>
          <a:bodyPr/>
          <a:lstStyle/>
          <a:p>
            <a:endParaRPr lang="en-US"/>
          </a:p>
        </p:txBody>
      </p:sp>
      <p:sp>
        <p:nvSpPr>
          <p:cNvPr id="3" name="Slide Number Placeholder 2">
            <a:extLst>
              <a:ext uri="{FF2B5EF4-FFF2-40B4-BE49-F238E27FC236}">
                <a16:creationId xmlns:a16="http://schemas.microsoft.com/office/drawing/2014/main" id="{B2D69DFD-37DF-4EC5-A03C-11E3589BA429}"/>
              </a:ext>
            </a:extLst>
          </p:cNvPr>
          <p:cNvSpPr>
            <a:spLocks noGrp="1"/>
          </p:cNvSpPr>
          <p:nvPr>
            <p:ph type="sldNum" idx="12"/>
          </p:nvPr>
        </p:nvSpPr>
        <p:spPr/>
        <p:txBody>
          <a:bodyPr/>
          <a:lstStyle/>
          <a:p>
            <a:fld id="{00000000-1234-1234-1234-123412341234}" type="slidenum">
              <a:rPr lang="en" smtClean="0"/>
              <a:pPr/>
              <a:t>53</a:t>
            </a:fld>
            <a:endParaRPr lang="en"/>
          </a:p>
        </p:txBody>
      </p:sp>
      <p:pic>
        <p:nvPicPr>
          <p:cNvPr id="4" name="Picture 3" descr="A close up of text on a white background&#10;&#10;Description generated with high confidence">
            <a:extLst>
              <a:ext uri="{FF2B5EF4-FFF2-40B4-BE49-F238E27FC236}">
                <a16:creationId xmlns:a16="http://schemas.microsoft.com/office/drawing/2014/main" id="{3E6312CF-034E-4C18-80F3-27617AB02479}"/>
              </a:ext>
            </a:extLst>
          </p:cNvPr>
          <p:cNvPicPr>
            <a:picLocks noChangeAspect="1"/>
          </p:cNvPicPr>
          <p:nvPr/>
        </p:nvPicPr>
        <p:blipFill>
          <a:blip r:embed="rId2"/>
          <a:stretch>
            <a:fillRect/>
          </a:stretch>
        </p:blipFill>
        <p:spPr>
          <a:xfrm>
            <a:off x="2526497" y="1531698"/>
            <a:ext cx="7139005" cy="4504511"/>
          </a:xfrm>
          <a:prstGeom prst="rect">
            <a:avLst/>
          </a:prstGeom>
        </p:spPr>
      </p:pic>
    </p:spTree>
    <p:extLst>
      <p:ext uri="{BB962C8B-B14F-4D97-AF65-F5344CB8AC3E}">
        <p14:creationId xmlns:p14="http://schemas.microsoft.com/office/powerpoint/2010/main" val="25516623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37"/>
          <p:cNvSpPr txBox="1">
            <a:spLocks noGrp="1"/>
          </p:cNvSpPr>
          <p:nvPr>
            <p:ph type="title"/>
          </p:nvPr>
        </p:nvSpPr>
        <p:spPr>
          <a:prstGeom prst="rect">
            <a:avLst/>
          </a:prstGeom>
        </p:spPr>
        <p:txBody>
          <a:bodyPr spcFirstLastPara="1" wrap="square" lIns="121900" tIns="121900" rIns="121900" bIns="121900" anchor="ctr" anchorCtr="0">
            <a:noAutofit/>
          </a:bodyPr>
          <a:lstStyle/>
          <a:p>
            <a:pPr lvl="0"/>
            <a:r>
              <a:rPr lang="en-US" dirty="0"/>
              <a:t>MACs (Message Authentication Codes)</a:t>
            </a:r>
            <a:endParaRPr dirty="0"/>
          </a:p>
        </p:txBody>
      </p:sp>
      <p:sp>
        <p:nvSpPr>
          <p:cNvPr id="2" name="Slide Number Placeholder 1">
            <a:extLst>
              <a:ext uri="{FF2B5EF4-FFF2-40B4-BE49-F238E27FC236}">
                <a16:creationId xmlns:a16="http://schemas.microsoft.com/office/drawing/2014/main" id="{57669E72-D009-4A31-B34B-5ACEE27451BF}"/>
              </a:ext>
            </a:extLst>
          </p:cNvPr>
          <p:cNvSpPr>
            <a:spLocks noGrp="1"/>
          </p:cNvSpPr>
          <p:nvPr>
            <p:ph type="sldNum" idx="12"/>
          </p:nvPr>
        </p:nvSpPr>
        <p:spPr/>
        <p:txBody>
          <a:bodyPr/>
          <a:lstStyle/>
          <a:p>
            <a:fld id="{00000000-1234-1234-1234-123412341234}" type="slidenum">
              <a:rPr lang="en" smtClean="0"/>
              <a:pPr/>
              <a:t>54</a:t>
            </a:fld>
            <a:endParaRPr lang="en"/>
          </a:p>
        </p:txBody>
      </p:sp>
    </p:spTree>
    <p:extLst>
      <p:ext uri="{BB962C8B-B14F-4D97-AF65-F5344CB8AC3E}">
        <p14:creationId xmlns:p14="http://schemas.microsoft.com/office/powerpoint/2010/main" val="39861584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169"/>
          <p:cNvSpPr txBox="1">
            <a:spLocks noGrp="1"/>
          </p:cNvSpPr>
          <p:nvPr>
            <p:ph type="title"/>
          </p:nvPr>
        </p:nvSpPr>
        <p:spPr>
          <a:xfrm>
            <a:off x="838200" y="223159"/>
            <a:ext cx="10515600" cy="1325600"/>
          </a:xfrm>
          <a:prstGeom prst="rect">
            <a:avLst/>
          </a:prstGeom>
          <a:noFill/>
          <a:ln>
            <a:noFill/>
          </a:ln>
        </p:spPr>
        <p:txBody>
          <a:bodyPr spcFirstLastPara="1" wrap="square" lIns="100767" tIns="50367" rIns="100767" bIns="50367" anchor="ctr" anchorCtr="0">
            <a:noAutofit/>
          </a:bodyPr>
          <a:lstStyle/>
          <a:p>
            <a:r>
              <a:rPr lang="en" dirty="0"/>
              <a:t>Integrity</a:t>
            </a:r>
            <a:endParaRPr sz="1600" dirty="0"/>
          </a:p>
        </p:txBody>
      </p:sp>
      <p:sp>
        <p:nvSpPr>
          <p:cNvPr id="2" name="Footer Placeholder 1">
            <a:extLst>
              <a:ext uri="{FF2B5EF4-FFF2-40B4-BE49-F238E27FC236}">
                <a16:creationId xmlns:a16="http://schemas.microsoft.com/office/drawing/2014/main" id="{39EAFE96-D1CE-485E-ADB1-EAD621AC57F0}"/>
              </a:ext>
            </a:extLst>
          </p:cNvPr>
          <p:cNvSpPr>
            <a:spLocks noGrp="1"/>
          </p:cNvSpPr>
          <p:nvPr>
            <p:ph type="ftr" idx="11"/>
          </p:nvPr>
        </p:nvSpPr>
        <p:spPr/>
        <p:txBody>
          <a:bodyPr/>
          <a:lstStyle/>
          <a:p>
            <a:endParaRPr lang="en-US"/>
          </a:p>
        </p:txBody>
      </p:sp>
      <p:sp>
        <p:nvSpPr>
          <p:cNvPr id="1279" name="Google Shape;1279;p169"/>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55</a:t>
            </a:fld>
            <a:endParaRPr kern="0">
              <a:solidFill>
                <a:srgbClr val="000000"/>
              </a:solidFill>
            </a:endParaRPr>
          </a:p>
        </p:txBody>
      </p:sp>
      <p:sp>
        <p:nvSpPr>
          <p:cNvPr id="1280" name="Google Shape;1280;p169"/>
          <p:cNvSpPr txBox="1">
            <a:spLocks noGrp="1"/>
          </p:cNvSpPr>
          <p:nvPr>
            <p:ph type="body" idx="4294967295"/>
          </p:nvPr>
        </p:nvSpPr>
        <p:spPr>
          <a:xfrm>
            <a:off x="0" y="1549400"/>
            <a:ext cx="9131300" cy="4167188"/>
          </a:xfrm>
          <a:prstGeom prst="rect">
            <a:avLst/>
          </a:prstGeom>
          <a:noFill/>
          <a:ln>
            <a:noFill/>
          </a:ln>
        </p:spPr>
        <p:txBody>
          <a:bodyPr spcFirstLastPara="1" wrap="square" lIns="100767" tIns="50367" rIns="100767" bIns="50367" anchor="t" anchorCtr="0">
            <a:noAutofit/>
          </a:bodyPr>
          <a:lstStyle/>
          <a:p>
            <a:pPr marL="516454" indent="-457189">
              <a:lnSpc>
                <a:spcPct val="90000"/>
              </a:lnSpc>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Data </a:t>
            </a:r>
            <a:r>
              <a:rPr lang="en-US" sz="2533" dirty="0">
                <a:solidFill>
                  <a:schemeClr val="dk1"/>
                </a:solidFill>
                <a:latin typeface="Calibri"/>
                <a:ea typeface="Calibri"/>
                <a:cs typeface="Calibri"/>
                <a:sym typeface="Calibri"/>
              </a:rPr>
              <a:t>could be</a:t>
            </a:r>
            <a:r>
              <a:rPr lang="en" sz="2533" dirty="0">
                <a:solidFill>
                  <a:schemeClr val="dk1"/>
                </a:solidFill>
                <a:latin typeface="Calibri"/>
                <a:ea typeface="Calibri"/>
                <a:cs typeface="Calibri"/>
                <a:sym typeface="Calibri"/>
              </a:rPr>
              <a:t> modified</a:t>
            </a:r>
            <a:endParaRPr sz="1600" dirty="0"/>
          </a:p>
          <a:p>
            <a:pPr marL="804313" lvl="1" indent="-380990">
              <a:lnSpc>
                <a:spcPct val="90000"/>
              </a:lnSpc>
              <a:spcBef>
                <a:spcPts val="4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Accidentally through corruption</a:t>
            </a:r>
            <a:endParaRPr sz="1600" dirty="0"/>
          </a:p>
          <a:p>
            <a:pPr marL="804313" lvl="1" indent="-380990">
              <a:lnSpc>
                <a:spcPct val="90000"/>
              </a:lnSpc>
              <a:spcBef>
                <a:spcPts val="4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Intentionally through malicious alteration</a:t>
            </a:r>
            <a:endParaRPr sz="1600" dirty="0"/>
          </a:p>
          <a:p>
            <a:pPr marL="516454" indent="-457189">
              <a:lnSpc>
                <a:spcPct val="90000"/>
              </a:lnSpc>
              <a:spcBef>
                <a:spcPts val="933"/>
              </a:spcBef>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Hash:  only good for </a:t>
            </a:r>
            <a:r>
              <a:rPr lang="en" sz="2533" b="1" dirty="0">
                <a:solidFill>
                  <a:schemeClr val="dk1"/>
                </a:solidFill>
                <a:latin typeface="Calibri"/>
                <a:ea typeface="Calibri"/>
                <a:cs typeface="Calibri"/>
                <a:sym typeface="Calibri"/>
              </a:rPr>
              <a:t>accidental</a:t>
            </a:r>
            <a:r>
              <a:rPr lang="en" sz="2533" dirty="0">
                <a:solidFill>
                  <a:schemeClr val="dk1"/>
                </a:solidFill>
                <a:latin typeface="Calibri"/>
                <a:ea typeface="Calibri"/>
                <a:cs typeface="Calibri"/>
                <a:sym typeface="Calibri"/>
              </a:rPr>
              <a:t> modification</a:t>
            </a:r>
            <a:endParaRPr sz="1600" dirty="0"/>
          </a:p>
          <a:p>
            <a:pPr marL="516454" indent="-457189">
              <a:lnSpc>
                <a:spcPct val="90000"/>
              </a:lnSpc>
              <a:spcBef>
                <a:spcPts val="933"/>
              </a:spcBef>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MAC:  Provides reasonable authenticity and integrity not strong enough to be non-repudiation (because it uses a symmetric key)</a:t>
            </a:r>
            <a:endParaRPr sz="1600" dirty="0"/>
          </a:p>
          <a:p>
            <a:pPr marL="516454" indent="-457189">
              <a:lnSpc>
                <a:spcPct val="90000"/>
              </a:lnSpc>
              <a:spcBef>
                <a:spcPts val="933"/>
              </a:spcBef>
              <a:spcAft>
                <a:spcPts val="2133"/>
              </a:spcAft>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Digital Signatures: Can detect both malicious and accidental modification, but requires an overhead.  Provides true non-repudiation</a:t>
            </a:r>
            <a:endParaRPr sz="16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173"/>
          <p:cNvSpPr txBox="1">
            <a:spLocks noGrp="1"/>
          </p:cNvSpPr>
          <p:nvPr>
            <p:ph type="title"/>
          </p:nvPr>
        </p:nvSpPr>
        <p:spPr>
          <a:xfrm>
            <a:off x="838200" y="123481"/>
            <a:ext cx="10515600" cy="1325600"/>
          </a:xfrm>
          <a:prstGeom prst="rect">
            <a:avLst/>
          </a:prstGeom>
          <a:noFill/>
          <a:ln>
            <a:noFill/>
          </a:ln>
        </p:spPr>
        <p:txBody>
          <a:bodyPr spcFirstLastPara="1" wrap="square" lIns="100767" tIns="50367" rIns="100767" bIns="50367" anchor="ctr" anchorCtr="0">
            <a:noAutofit/>
          </a:bodyPr>
          <a:lstStyle/>
          <a:p>
            <a:r>
              <a:rPr lang="en-US" dirty="0"/>
              <a:t>Quick Integrity Review</a:t>
            </a:r>
            <a:endParaRPr sz="1600" dirty="0"/>
          </a:p>
        </p:txBody>
      </p:sp>
      <p:sp>
        <p:nvSpPr>
          <p:cNvPr id="2" name="Footer Placeholder 1">
            <a:extLst>
              <a:ext uri="{FF2B5EF4-FFF2-40B4-BE49-F238E27FC236}">
                <a16:creationId xmlns:a16="http://schemas.microsoft.com/office/drawing/2014/main" id="{E49D24B0-B567-4B05-9FEB-55AE45FDEC27}"/>
              </a:ext>
            </a:extLst>
          </p:cNvPr>
          <p:cNvSpPr>
            <a:spLocks noGrp="1"/>
          </p:cNvSpPr>
          <p:nvPr>
            <p:ph type="ftr" idx="11"/>
          </p:nvPr>
        </p:nvSpPr>
        <p:spPr/>
        <p:txBody>
          <a:bodyPr/>
          <a:lstStyle/>
          <a:p>
            <a:endParaRPr lang="en-US"/>
          </a:p>
        </p:txBody>
      </p:sp>
      <p:sp>
        <p:nvSpPr>
          <p:cNvPr id="1312" name="Google Shape;1312;p173"/>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56</a:t>
            </a:fld>
            <a:endParaRPr kern="0">
              <a:solidFill>
                <a:srgbClr val="000000"/>
              </a:solidFill>
            </a:endParaRPr>
          </a:p>
        </p:txBody>
      </p:sp>
      <p:pic>
        <p:nvPicPr>
          <p:cNvPr id="6" name="Google Shape;1287;p170">
            <a:extLst>
              <a:ext uri="{FF2B5EF4-FFF2-40B4-BE49-F238E27FC236}">
                <a16:creationId xmlns:a16="http://schemas.microsoft.com/office/drawing/2014/main" id="{7D9564E0-9AFC-4C15-AD68-D81C7BA5CB5E}"/>
              </a:ext>
            </a:extLst>
          </p:cNvPr>
          <p:cNvPicPr preferRelativeResize="0">
            <a:picLocks/>
          </p:cNvPicPr>
          <p:nvPr/>
        </p:nvPicPr>
        <p:blipFill rotWithShape="1">
          <a:blip r:embed="rId3">
            <a:alphaModFix/>
          </a:blip>
          <a:srcRect/>
          <a:stretch/>
        </p:blipFill>
        <p:spPr>
          <a:xfrm>
            <a:off x="1014338" y="1334134"/>
            <a:ext cx="3268276" cy="1615369"/>
          </a:xfrm>
          <a:prstGeom prst="rect">
            <a:avLst/>
          </a:prstGeom>
          <a:noFill/>
          <a:ln>
            <a:noFill/>
          </a:ln>
        </p:spPr>
      </p:pic>
      <p:pic>
        <p:nvPicPr>
          <p:cNvPr id="3" name="Picture 2">
            <a:extLst>
              <a:ext uri="{FF2B5EF4-FFF2-40B4-BE49-F238E27FC236}">
                <a16:creationId xmlns:a16="http://schemas.microsoft.com/office/drawing/2014/main" id="{C85663C3-0B09-448C-B1EF-C7B2131635D8}"/>
              </a:ext>
            </a:extLst>
          </p:cNvPr>
          <p:cNvPicPr>
            <a:picLocks noChangeAspect="1"/>
          </p:cNvPicPr>
          <p:nvPr/>
        </p:nvPicPr>
        <p:blipFill>
          <a:blip r:embed="rId4"/>
          <a:stretch>
            <a:fillRect/>
          </a:stretch>
        </p:blipFill>
        <p:spPr>
          <a:xfrm>
            <a:off x="838201" y="3285565"/>
            <a:ext cx="3620553" cy="2721865"/>
          </a:xfrm>
          <a:prstGeom prst="rect">
            <a:avLst/>
          </a:prstGeom>
        </p:spPr>
      </p:pic>
      <p:sp>
        <p:nvSpPr>
          <p:cNvPr id="4" name="TextBox 3">
            <a:extLst>
              <a:ext uri="{FF2B5EF4-FFF2-40B4-BE49-F238E27FC236}">
                <a16:creationId xmlns:a16="http://schemas.microsoft.com/office/drawing/2014/main" id="{633D3004-9C5B-4FDC-8651-977DF0A42EC8}"/>
              </a:ext>
            </a:extLst>
          </p:cNvPr>
          <p:cNvSpPr txBox="1"/>
          <p:nvPr/>
        </p:nvSpPr>
        <p:spPr>
          <a:xfrm>
            <a:off x="5255880" y="1677360"/>
            <a:ext cx="5276369" cy="1241622"/>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Hashing is only good for accidental modification/corruption, because a malicious attacker would simply modify the hash to evade detection</a:t>
            </a:r>
          </a:p>
        </p:txBody>
      </p:sp>
      <p:sp>
        <p:nvSpPr>
          <p:cNvPr id="9" name="TextBox 8">
            <a:extLst>
              <a:ext uri="{FF2B5EF4-FFF2-40B4-BE49-F238E27FC236}">
                <a16:creationId xmlns:a16="http://schemas.microsoft.com/office/drawing/2014/main" id="{BEA3A764-B741-434A-95F8-0C88C28FDF80}"/>
              </a:ext>
            </a:extLst>
          </p:cNvPr>
          <p:cNvSpPr txBox="1"/>
          <p:nvPr/>
        </p:nvSpPr>
        <p:spPr>
          <a:xfrm>
            <a:off x="4917783" y="3908497"/>
            <a:ext cx="5962811" cy="1241622"/>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Digital Signatures use the sender’s private key + a hash to guarantee the integrity AND the origin of a message…but it requires lots of OVERHEAD of a Public Key Infrastructure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174"/>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buSzPts val="1900"/>
            </a:pPr>
            <a:r>
              <a:rPr lang="en" sz="2533"/>
              <a:t>MAC (Message Authentication Code)</a:t>
            </a:r>
            <a:endParaRPr sz="1600"/>
          </a:p>
        </p:txBody>
      </p:sp>
      <p:sp>
        <p:nvSpPr>
          <p:cNvPr id="2" name="Footer Placeholder 1">
            <a:extLst>
              <a:ext uri="{FF2B5EF4-FFF2-40B4-BE49-F238E27FC236}">
                <a16:creationId xmlns:a16="http://schemas.microsoft.com/office/drawing/2014/main" id="{40EB4CC4-9E30-4994-B22F-418395BE2D2D}"/>
              </a:ext>
            </a:extLst>
          </p:cNvPr>
          <p:cNvSpPr>
            <a:spLocks noGrp="1"/>
          </p:cNvSpPr>
          <p:nvPr>
            <p:ph type="ftr" idx="11"/>
          </p:nvPr>
        </p:nvSpPr>
        <p:spPr/>
        <p:txBody>
          <a:bodyPr/>
          <a:lstStyle/>
          <a:p>
            <a:endParaRPr lang="en-US"/>
          </a:p>
        </p:txBody>
      </p:sp>
      <p:sp>
        <p:nvSpPr>
          <p:cNvPr id="1319" name="Google Shape;1319;p174"/>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57</a:t>
            </a:fld>
            <a:endParaRPr kern="0">
              <a:solidFill>
                <a:srgbClr val="000000"/>
              </a:solidFill>
            </a:endParaRPr>
          </a:p>
        </p:txBody>
      </p:sp>
      <p:sp>
        <p:nvSpPr>
          <p:cNvPr id="1320" name="Google Shape;1320;p174"/>
          <p:cNvSpPr txBox="1">
            <a:spLocks noGrp="1"/>
          </p:cNvSpPr>
          <p:nvPr>
            <p:ph type="body" idx="4294967295"/>
          </p:nvPr>
        </p:nvSpPr>
        <p:spPr>
          <a:xfrm>
            <a:off x="0" y="2151063"/>
            <a:ext cx="9698038"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2300"/>
              <a:buFont typeface="Arial"/>
              <a:buChar char="•"/>
            </a:pPr>
            <a:r>
              <a:rPr lang="en" sz="3067" dirty="0">
                <a:solidFill>
                  <a:schemeClr val="dk1"/>
                </a:solidFill>
                <a:latin typeface="Calibri"/>
                <a:ea typeface="Calibri"/>
                <a:cs typeface="Calibri"/>
                <a:sym typeface="Calibri"/>
              </a:rPr>
              <a:t>Message + </a:t>
            </a:r>
            <a:r>
              <a:rPr lang="en" sz="3067" b="1" dirty="0">
                <a:solidFill>
                  <a:schemeClr val="dk1"/>
                </a:solidFill>
                <a:latin typeface="Calibri"/>
                <a:ea typeface="Calibri"/>
                <a:cs typeface="Calibri"/>
                <a:sym typeface="Calibri"/>
              </a:rPr>
              <a:t>Symmetric</a:t>
            </a:r>
            <a:r>
              <a:rPr lang="en" sz="3067" dirty="0">
                <a:solidFill>
                  <a:schemeClr val="dk1"/>
                </a:solidFill>
                <a:latin typeface="Calibri"/>
                <a:ea typeface="Calibri"/>
                <a:cs typeface="Calibri"/>
                <a:sym typeface="Calibri"/>
              </a:rPr>
              <a:t> Number +Hashing algorithm</a:t>
            </a:r>
            <a:endParaRPr sz="1600" dirty="0"/>
          </a:p>
          <a:p>
            <a:pPr marL="203195" indent="-203195">
              <a:lnSpc>
                <a:spcPct val="90000"/>
              </a:lnSpc>
              <a:spcBef>
                <a:spcPts val="933"/>
              </a:spcBef>
              <a:buClr>
                <a:schemeClr val="dk1"/>
              </a:buClr>
              <a:buSzPts val="2300"/>
              <a:buNone/>
            </a:pPr>
            <a:r>
              <a:rPr lang="en" sz="3067" dirty="0">
                <a:solidFill>
                  <a:schemeClr val="dk1"/>
                </a:solidFill>
                <a:latin typeface="Calibri"/>
                <a:ea typeface="Calibri"/>
                <a:cs typeface="Calibri"/>
                <a:sym typeface="Calibri"/>
              </a:rPr>
              <a:t>                                    = HMAC</a:t>
            </a:r>
            <a:endParaRPr sz="1600" dirty="0"/>
          </a:p>
          <a:p>
            <a:pPr marL="203195" indent="-194728">
              <a:lnSpc>
                <a:spcPct val="90000"/>
              </a:lnSpc>
              <a:spcBef>
                <a:spcPts val="933"/>
              </a:spcBef>
              <a:buClr>
                <a:schemeClr val="dk1"/>
              </a:buClr>
              <a:buSzPts val="2300"/>
              <a:buFont typeface="Arial"/>
              <a:buChar char="•"/>
            </a:pPr>
            <a:r>
              <a:rPr lang="en" sz="3067" dirty="0">
                <a:solidFill>
                  <a:schemeClr val="dk1"/>
                </a:solidFill>
                <a:latin typeface="Calibri"/>
                <a:ea typeface="Calibri"/>
                <a:cs typeface="Calibri"/>
                <a:sym typeface="Calibri"/>
              </a:rPr>
              <a:t>Integrity and (reasonable) authenticity</a:t>
            </a:r>
            <a:endParaRPr sz="1600" dirty="0"/>
          </a:p>
          <a:p>
            <a:pPr marL="203195" indent="-194728">
              <a:lnSpc>
                <a:spcPct val="90000"/>
              </a:lnSpc>
              <a:spcBef>
                <a:spcPts val="933"/>
              </a:spcBef>
              <a:spcAft>
                <a:spcPts val="2133"/>
              </a:spcAft>
              <a:buClr>
                <a:schemeClr val="dk1"/>
              </a:buClr>
              <a:buSzPts val="2300"/>
              <a:buFont typeface="Arial"/>
              <a:buChar char="•"/>
            </a:pPr>
            <a:r>
              <a:rPr lang="en" sz="3067" dirty="0">
                <a:solidFill>
                  <a:schemeClr val="dk1"/>
                </a:solidFill>
                <a:latin typeface="Calibri"/>
                <a:ea typeface="Calibri"/>
                <a:cs typeface="Calibri"/>
                <a:sym typeface="Calibri"/>
              </a:rPr>
              <a:t>A MAC does not provide true authenticity (symmetric)</a:t>
            </a:r>
            <a:endParaRPr sz="16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36"/>
          <p:cNvSpPr txBox="1">
            <a:spLocks noGrp="1"/>
          </p:cNvSpPr>
          <p:nvPr>
            <p:ph type="title"/>
          </p:nvPr>
        </p:nvSpPr>
        <p:spPr>
          <a:xfrm>
            <a:off x="450574" y="281659"/>
            <a:ext cx="10903226" cy="1325600"/>
          </a:xfrm>
          <a:prstGeom prst="rect">
            <a:avLst/>
          </a:prstGeom>
          <a:noFill/>
          <a:ln>
            <a:noFill/>
          </a:ln>
        </p:spPr>
        <p:txBody>
          <a:bodyPr spcFirstLastPara="1" wrap="square" lIns="100767" tIns="50367" rIns="100767" bIns="50367" anchor="ctr" anchorCtr="0">
            <a:noAutofit/>
          </a:bodyPr>
          <a:lstStyle/>
          <a:p>
            <a:pPr algn="l"/>
            <a:r>
              <a:rPr lang="en-US" dirty="0"/>
              <a:t>Review: </a:t>
            </a:r>
            <a:r>
              <a:rPr lang="en" dirty="0"/>
              <a:t>Module 3 Security Engineering and Architecure Part 1:  Cryptography  </a:t>
            </a:r>
            <a:endParaRPr sz="1600" dirty="0"/>
          </a:p>
        </p:txBody>
      </p:sp>
      <p:sp>
        <p:nvSpPr>
          <p:cNvPr id="2" name="Footer Placeholder 1">
            <a:extLst>
              <a:ext uri="{FF2B5EF4-FFF2-40B4-BE49-F238E27FC236}">
                <a16:creationId xmlns:a16="http://schemas.microsoft.com/office/drawing/2014/main" id="{50F88FAF-D4E5-4867-AF25-05C71B3113DB}"/>
              </a:ext>
            </a:extLst>
          </p:cNvPr>
          <p:cNvSpPr>
            <a:spLocks noGrp="1"/>
          </p:cNvSpPr>
          <p:nvPr>
            <p:ph type="ftr" idx="11"/>
          </p:nvPr>
        </p:nvSpPr>
        <p:spPr/>
        <p:txBody>
          <a:bodyPr/>
          <a:lstStyle/>
          <a:p>
            <a:endParaRPr lang="en-US"/>
          </a:p>
        </p:txBody>
      </p:sp>
      <p:sp>
        <p:nvSpPr>
          <p:cNvPr id="1017" name="Google Shape;1017;p136"/>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58</a:t>
            </a:fld>
            <a:endParaRPr kern="0">
              <a:solidFill>
                <a:srgbClr val="000000"/>
              </a:solidFill>
            </a:endParaRPr>
          </a:p>
        </p:txBody>
      </p:sp>
      <p:sp>
        <p:nvSpPr>
          <p:cNvPr id="1018" name="Google Shape;1018;p136"/>
          <p:cNvSpPr txBox="1">
            <a:spLocks noGrp="1"/>
          </p:cNvSpPr>
          <p:nvPr>
            <p:ph type="body" idx="4294967295"/>
          </p:nvPr>
        </p:nvSpPr>
        <p:spPr>
          <a:xfrm>
            <a:off x="0" y="1690688"/>
            <a:ext cx="7886700" cy="4764087"/>
          </a:xfrm>
          <a:prstGeom prst="rect">
            <a:avLst/>
          </a:prstGeom>
          <a:noFill/>
          <a:ln>
            <a:noFill/>
          </a:ln>
        </p:spPr>
        <p:txBody>
          <a:bodyPr spcFirstLastPara="1" wrap="square" lIns="100767" tIns="50367" rIns="100767" bIns="50367" anchor="t" anchorCtr="0">
            <a:noAutofit/>
          </a:bodyPr>
          <a:lstStyle/>
          <a:p>
            <a:pPr marL="440256" indent="-338658">
              <a:lnSpc>
                <a:spcPct val="90000"/>
              </a:lnSpc>
              <a:buClr>
                <a:schemeClr val="dk1"/>
              </a:buClr>
              <a:buSzPts val="1600"/>
              <a:buFont typeface="Arial"/>
              <a:buChar char="•"/>
            </a:pPr>
            <a:r>
              <a:rPr lang="en" sz="2133" dirty="0">
                <a:solidFill>
                  <a:schemeClr val="dk1"/>
                </a:solidFill>
                <a:latin typeface="Calibri"/>
                <a:ea typeface="Calibri"/>
                <a:cs typeface="Calibri"/>
                <a:sym typeface="Calibri"/>
              </a:rPr>
              <a:t>Cryptography </a:t>
            </a:r>
            <a:r>
              <a:rPr lang="en-US" sz="2133" dirty="0">
                <a:solidFill>
                  <a:schemeClr val="dk1"/>
                </a:solidFill>
                <a:latin typeface="Calibri"/>
                <a:ea typeface="Calibri"/>
                <a:cs typeface="Calibri"/>
                <a:sym typeface="Calibri"/>
              </a:rPr>
              <a:t>Through</a:t>
            </a:r>
            <a:r>
              <a:rPr lang="en" sz="2133" dirty="0">
                <a:solidFill>
                  <a:schemeClr val="dk1"/>
                </a:solidFill>
                <a:latin typeface="Calibri"/>
                <a:ea typeface="Calibri"/>
                <a:cs typeface="Calibri"/>
                <a:sym typeface="Calibri"/>
              </a:rPr>
              <a:t> </a:t>
            </a:r>
            <a:r>
              <a:rPr lang="en-US" sz="2133" dirty="0">
                <a:solidFill>
                  <a:schemeClr val="dk1"/>
                </a:solidFill>
                <a:latin typeface="Calibri"/>
                <a:ea typeface="Calibri"/>
                <a:cs typeface="Calibri"/>
                <a:sym typeface="Calibri"/>
              </a:rPr>
              <a:t>H</a:t>
            </a:r>
            <a:r>
              <a:rPr lang="en" sz="2133" dirty="0">
                <a:solidFill>
                  <a:schemeClr val="dk1"/>
                </a:solidFill>
                <a:latin typeface="Calibri"/>
                <a:ea typeface="Calibri"/>
                <a:cs typeface="Calibri"/>
                <a:sym typeface="Calibri"/>
              </a:rPr>
              <a:t>istory</a:t>
            </a:r>
            <a:endParaRPr sz="2133" dirty="0"/>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ea typeface="Calibri"/>
                <a:cs typeface="Calibri"/>
                <a:sym typeface="Calibri"/>
              </a:rPr>
              <a:t>Cryptography Basics</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Symmetric Cryptography</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Asymmetric Cryptography</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Hybrid Cryptography</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Public Key Infrastructure</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MACs</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IPSec</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Email Cryptosystems</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Attacks on Cryptography</a:t>
            </a:r>
            <a:endParaRPr sz="2133" dirty="0"/>
          </a:p>
        </p:txBody>
      </p:sp>
    </p:spTree>
    <p:extLst>
      <p:ext uri="{BB962C8B-B14F-4D97-AF65-F5344CB8AC3E}">
        <p14:creationId xmlns:p14="http://schemas.microsoft.com/office/powerpoint/2010/main" val="705636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38"/>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a:t>Cryptography in History</a:t>
            </a:r>
            <a:endParaRPr sz="1600"/>
          </a:p>
        </p:txBody>
      </p:sp>
      <p:sp>
        <p:nvSpPr>
          <p:cNvPr id="2" name="Footer Placeholder 1">
            <a:extLst>
              <a:ext uri="{FF2B5EF4-FFF2-40B4-BE49-F238E27FC236}">
                <a16:creationId xmlns:a16="http://schemas.microsoft.com/office/drawing/2014/main" id="{586D4ACE-2F3B-49A6-96AE-0611A9531A83}"/>
              </a:ext>
            </a:extLst>
          </p:cNvPr>
          <p:cNvSpPr>
            <a:spLocks noGrp="1"/>
          </p:cNvSpPr>
          <p:nvPr>
            <p:ph type="ftr" idx="11"/>
          </p:nvPr>
        </p:nvSpPr>
        <p:spPr/>
        <p:txBody>
          <a:bodyPr/>
          <a:lstStyle/>
          <a:p>
            <a:endParaRPr lang="en-US"/>
          </a:p>
        </p:txBody>
      </p:sp>
      <p:sp>
        <p:nvSpPr>
          <p:cNvPr id="1030" name="Google Shape;1030;p138"/>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6</a:t>
            </a:fld>
            <a:endParaRPr kern="0">
              <a:solidFill>
                <a:srgbClr val="000000"/>
              </a:solidFill>
            </a:endParaRPr>
          </a:p>
        </p:txBody>
      </p:sp>
      <p:sp>
        <p:nvSpPr>
          <p:cNvPr id="1031" name="Google Shape;1031;p138"/>
          <p:cNvSpPr txBox="1">
            <a:spLocks noGrp="1"/>
          </p:cNvSpPr>
          <p:nvPr>
            <p:ph type="body" idx="4294967295"/>
          </p:nvPr>
        </p:nvSpPr>
        <p:spPr>
          <a:xfrm>
            <a:off x="0" y="2151063"/>
            <a:ext cx="7885113"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2300"/>
              <a:buFont typeface="Arial"/>
              <a:buChar char="•"/>
            </a:pPr>
            <a:r>
              <a:rPr lang="en" sz="3067">
                <a:solidFill>
                  <a:schemeClr val="dk1"/>
                </a:solidFill>
                <a:latin typeface="Calibri"/>
                <a:ea typeface="Calibri"/>
                <a:cs typeface="Calibri"/>
                <a:sym typeface="Calibri"/>
              </a:rPr>
              <a:t>Caesar Cipher</a:t>
            </a:r>
            <a:endParaRPr sz="1600"/>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Scytale</a:t>
            </a:r>
            <a:endParaRPr sz="3067">
              <a:solidFill>
                <a:schemeClr val="dk1"/>
              </a:solidFill>
              <a:latin typeface="Calibri"/>
              <a:ea typeface="Calibri"/>
              <a:cs typeface="Calibri"/>
              <a:sym typeface="Calibri"/>
            </a:endParaRPr>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Vignere</a:t>
            </a:r>
            <a:endParaRPr sz="3067">
              <a:solidFill>
                <a:schemeClr val="dk1"/>
              </a:solidFill>
              <a:latin typeface="Calibri"/>
              <a:ea typeface="Calibri"/>
              <a:cs typeface="Calibri"/>
              <a:sym typeface="Calibri"/>
            </a:endParaRPr>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Vernam</a:t>
            </a:r>
            <a:endParaRPr sz="3067">
              <a:solidFill>
                <a:schemeClr val="dk1"/>
              </a:solidFill>
              <a:latin typeface="Calibri"/>
              <a:ea typeface="Calibri"/>
              <a:cs typeface="Calibri"/>
              <a:sym typeface="Calibri"/>
            </a:endParaRPr>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Enigma Machine and Purple Machine</a:t>
            </a:r>
            <a:endParaRPr sz="1600"/>
          </a:p>
          <a:p>
            <a:pPr marL="203195" indent="0">
              <a:lnSpc>
                <a:spcPct val="90000"/>
              </a:lnSpc>
              <a:spcBef>
                <a:spcPts val="933"/>
              </a:spcBef>
              <a:spcAft>
                <a:spcPts val="2133"/>
              </a:spcAft>
              <a:buClr>
                <a:schemeClr val="dk1"/>
              </a:buClr>
              <a:buSzPts val="2300"/>
              <a:buNone/>
            </a:pPr>
            <a:endParaRPr sz="3067">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39"/>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a:t>Caesar Cipher</a:t>
            </a:r>
            <a:endParaRPr sz="1600"/>
          </a:p>
        </p:txBody>
      </p:sp>
      <p:sp>
        <p:nvSpPr>
          <p:cNvPr id="2" name="Footer Placeholder 1">
            <a:extLst>
              <a:ext uri="{FF2B5EF4-FFF2-40B4-BE49-F238E27FC236}">
                <a16:creationId xmlns:a16="http://schemas.microsoft.com/office/drawing/2014/main" id="{F0C6776C-5369-4844-8234-B68786321D53}"/>
              </a:ext>
            </a:extLst>
          </p:cNvPr>
          <p:cNvSpPr>
            <a:spLocks noGrp="1"/>
          </p:cNvSpPr>
          <p:nvPr>
            <p:ph type="ftr" idx="11"/>
          </p:nvPr>
        </p:nvSpPr>
        <p:spPr/>
        <p:txBody>
          <a:bodyPr/>
          <a:lstStyle/>
          <a:p>
            <a:endParaRPr lang="en-US"/>
          </a:p>
        </p:txBody>
      </p:sp>
      <p:sp>
        <p:nvSpPr>
          <p:cNvPr id="1039" name="Google Shape;1039;p139"/>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7</a:t>
            </a:fld>
            <a:endParaRPr kern="0">
              <a:solidFill>
                <a:srgbClr val="000000"/>
              </a:solidFill>
            </a:endParaRPr>
          </a:p>
        </p:txBody>
      </p:sp>
      <p:sp>
        <p:nvSpPr>
          <p:cNvPr id="1038" name="Google Shape;1038;p139"/>
          <p:cNvSpPr txBox="1">
            <a:spLocks noGrp="1"/>
          </p:cNvSpPr>
          <p:nvPr>
            <p:ph type="body" idx="4294967295"/>
          </p:nvPr>
        </p:nvSpPr>
        <p:spPr>
          <a:xfrm>
            <a:off x="0" y="2286000"/>
            <a:ext cx="7885113" cy="3167063"/>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Simple Substitution</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Shift Characters 3 spaces</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A=D, B=E, C=F, etc</a:t>
            </a:r>
            <a:endParaRPr sz="2533">
              <a:solidFill>
                <a:schemeClr val="dk1"/>
              </a:solidFill>
              <a:latin typeface="Calibri"/>
              <a:ea typeface="Calibri"/>
              <a:cs typeface="Calibri"/>
              <a:sym typeface="Calibri"/>
            </a:endParaRPr>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Substitution Ciphers are subject to pattern analysis</a:t>
            </a:r>
            <a:endParaRPr sz="1600"/>
          </a:p>
          <a:p>
            <a:pPr marL="203195" indent="-33866">
              <a:lnSpc>
                <a:spcPct val="90000"/>
              </a:lnSpc>
              <a:spcBef>
                <a:spcPts val="933"/>
              </a:spcBef>
              <a:spcAft>
                <a:spcPts val="2133"/>
              </a:spcAft>
              <a:buClr>
                <a:schemeClr val="dk1"/>
              </a:buClr>
              <a:buSzPts val="1900"/>
              <a:buNone/>
            </a:pPr>
            <a:endParaRPr sz="2533">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40"/>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r>
              <a:rPr lang="en"/>
              <a:t>Scytale</a:t>
            </a:r>
            <a:endParaRPr/>
          </a:p>
        </p:txBody>
      </p:sp>
      <p:sp>
        <p:nvSpPr>
          <p:cNvPr id="2" name="Footer Placeholder 1">
            <a:extLst>
              <a:ext uri="{FF2B5EF4-FFF2-40B4-BE49-F238E27FC236}">
                <a16:creationId xmlns:a16="http://schemas.microsoft.com/office/drawing/2014/main" id="{280618C7-2726-4302-9BE9-9D806A3483B1}"/>
              </a:ext>
            </a:extLst>
          </p:cNvPr>
          <p:cNvSpPr>
            <a:spLocks noGrp="1"/>
          </p:cNvSpPr>
          <p:nvPr>
            <p:ph type="ftr" idx="11"/>
          </p:nvPr>
        </p:nvSpPr>
        <p:spPr/>
        <p:txBody>
          <a:bodyPr/>
          <a:lstStyle/>
          <a:p>
            <a:endParaRPr lang="en-US"/>
          </a:p>
        </p:txBody>
      </p:sp>
      <p:sp>
        <p:nvSpPr>
          <p:cNvPr id="1046" name="Google Shape;1046;p140"/>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8</a:t>
            </a:fld>
            <a:endParaRPr kern="0">
              <a:solidFill>
                <a:srgbClr val="000000"/>
              </a:solidFill>
            </a:endParaRPr>
          </a:p>
        </p:txBody>
      </p:sp>
      <p:sp>
        <p:nvSpPr>
          <p:cNvPr id="1047" name="Google Shape;1047;p140"/>
          <p:cNvSpPr txBox="1">
            <a:spLocks noGrp="1"/>
          </p:cNvSpPr>
          <p:nvPr>
            <p:ph type="body" idx="4294967295"/>
          </p:nvPr>
        </p:nvSpPr>
        <p:spPr>
          <a:xfrm>
            <a:off x="0" y="2151063"/>
            <a:ext cx="7239000"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2300"/>
              <a:buFont typeface="Arial"/>
              <a:buChar char="•"/>
            </a:pPr>
            <a:r>
              <a:rPr lang="en" sz="3067">
                <a:solidFill>
                  <a:schemeClr val="dk1"/>
                </a:solidFill>
                <a:latin typeface="Calibri"/>
                <a:ea typeface="Calibri"/>
                <a:cs typeface="Calibri"/>
                <a:sym typeface="Calibri"/>
              </a:rPr>
              <a:t>Spartans used this cipher to communicate messages to generals in the field</a:t>
            </a:r>
            <a:endParaRPr sz="1600"/>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Wrapped tape around a rod</a:t>
            </a:r>
            <a:endParaRPr sz="1600"/>
          </a:p>
          <a:p>
            <a:pPr marL="203195" indent="-194728">
              <a:lnSpc>
                <a:spcPct val="90000"/>
              </a:lnSpc>
              <a:spcBef>
                <a:spcPts val="933"/>
              </a:spcBef>
              <a:spcAft>
                <a:spcPts val="2133"/>
              </a:spcAft>
              <a:buClr>
                <a:schemeClr val="dk1"/>
              </a:buClr>
              <a:buSzPts val="2300"/>
              <a:buFont typeface="Arial"/>
              <a:buChar char="•"/>
            </a:pPr>
            <a:r>
              <a:rPr lang="en" sz="3067">
                <a:solidFill>
                  <a:schemeClr val="dk1"/>
                </a:solidFill>
                <a:latin typeface="Calibri"/>
                <a:ea typeface="Calibri"/>
                <a:cs typeface="Calibri"/>
                <a:sym typeface="Calibri"/>
              </a:rPr>
              <a:t>Diameter of the rod is the pre-agreed upon secret (key)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141"/>
          <p:cNvSpPr txBox="1">
            <a:spLocks noGrp="1"/>
          </p:cNvSpPr>
          <p:nvPr>
            <p:ph type="title"/>
          </p:nvPr>
        </p:nvSpPr>
        <p:spPr>
          <a:xfrm>
            <a:off x="838200" y="202459"/>
            <a:ext cx="10515600" cy="1325600"/>
          </a:xfrm>
          <a:prstGeom prst="rect">
            <a:avLst/>
          </a:prstGeom>
          <a:noFill/>
          <a:ln>
            <a:noFill/>
          </a:ln>
        </p:spPr>
        <p:txBody>
          <a:bodyPr spcFirstLastPara="1" wrap="square" lIns="100767" tIns="50367" rIns="100767" bIns="50367" anchor="ctr" anchorCtr="0">
            <a:noAutofit/>
          </a:bodyPr>
          <a:lstStyle/>
          <a:p>
            <a:r>
              <a:rPr lang="en"/>
              <a:t>Vignere </a:t>
            </a:r>
            <a:endParaRPr sz="1600"/>
          </a:p>
        </p:txBody>
      </p:sp>
      <p:sp>
        <p:nvSpPr>
          <p:cNvPr id="2" name="Footer Placeholder 1">
            <a:extLst>
              <a:ext uri="{FF2B5EF4-FFF2-40B4-BE49-F238E27FC236}">
                <a16:creationId xmlns:a16="http://schemas.microsoft.com/office/drawing/2014/main" id="{56FD15AD-5335-4A57-BFE2-75F561A00D38}"/>
              </a:ext>
            </a:extLst>
          </p:cNvPr>
          <p:cNvSpPr>
            <a:spLocks noGrp="1"/>
          </p:cNvSpPr>
          <p:nvPr>
            <p:ph type="ftr" idx="11"/>
          </p:nvPr>
        </p:nvSpPr>
        <p:spPr/>
        <p:txBody>
          <a:bodyPr/>
          <a:lstStyle/>
          <a:p>
            <a:endParaRPr lang="en-US"/>
          </a:p>
        </p:txBody>
      </p:sp>
      <p:sp>
        <p:nvSpPr>
          <p:cNvPr id="1054" name="Google Shape;1054;p141"/>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9</a:t>
            </a:fld>
            <a:endParaRPr kern="0">
              <a:solidFill>
                <a:srgbClr val="000000"/>
              </a:solidFill>
            </a:endParaRPr>
          </a:p>
        </p:txBody>
      </p:sp>
      <p:sp>
        <p:nvSpPr>
          <p:cNvPr id="1055" name="Google Shape;1055;p141"/>
          <p:cNvSpPr txBox="1">
            <a:spLocks noGrp="1"/>
          </p:cNvSpPr>
          <p:nvPr>
            <p:ph type="body" idx="4294967295"/>
          </p:nvPr>
        </p:nvSpPr>
        <p:spPr>
          <a:xfrm>
            <a:off x="0" y="1166813"/>
            <a:ext cx="7885113" cy="3167062"/>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First polyalphabetic cipher</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Key word is agreed upon ahead of time</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First letter of the key is matched up against first letter of the message, and so on</a:t>
            </a:r>
            <a:endParaRPr sz="1600"/>
          </a:p>
          <a:p>
            <a:pPr marL="203195" indent="-33866">
              <a:lnSpc>
                <a:spcPct val="90000"/>
              </a:lnSpc>
              <a:spcBef>
                <a:spcPts val="933"/>
              </a:spcBef>
              <a:spcAft>
                <a:spcPts val="2133"/>
              </a:spcAft>
              <a:buClr>
                <a:schemeClr val="dk1"/>
              </a:buClr>
              <a:buSzPts val="1900"/>
              <a:buNone/>
            </a:pPr>
            <a:endParaRPr sz="2533">
              <a:solidFill>
                <a:schemeClr val="dk1"/>
              </a:solidFill>
              <a:latin typeface="Calibri"/>
              <a:ea typeface="Calibri"/>
              <a:cs typeface="Calibri"/>
              <a:sym typeface="Calibri"/>
            </a:endParaRPr>
          </a:p>
        </p:txBody>
      </p:sp>
      <p:pic>
        <p:nvPicPr>
          <p:cNvPr id="1056" name="Google Shape;1056;p141"/>
          <p:cNvPicPr preferRelativeResize="0"/>
          <p:nvPr/>
        </p:nvPicPr>
        <p:blipFill rotWithShape="1">
          <a:blip r:embed="rId3">
            <a:alphaModFix/>
          </a:blip>
          <a:srcRect/>
          <a:stretch/>
        </p:blipFill>
        <p:spPr>
          <a:xfrm>
            <a:off x="3504102" y="3177835"/>
            <a:ext cx="4647567" cy="2973300"/>
          </a:xfrm>
          <a:prstGeom prst="rect">
            <a:avLst/>
          </a:prstGeom>
          <a:noFill/>
          <a:ln>
            <a:noFill/>
          </a:ln>
        </p:spPr>
      </p:pic>
    </p:spTree>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70</TotalTime>
  <Words>1973</Words>
  <Application>Microsoft Office PowerPoint</Application>
  <PresentationFormat>Widescreen</PresentationFormat>
  <Paragraphs>379</Paragraphs>
  <Slides>58</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Assistant SemiBold</vt:lpstr>
      <vt:lpstr>Calibri</vt:lpstr>
      <vt:lpstr>Century Gothic</vt:lpstr>
      <vt:lpstr>Times</vt:lpstr>
      <vt:lpstr>Wingdings 3</vt:lpstr>
      <vt:lpstr>Slice</vt:lpstr>
      <vt:lpstr>Welcome and Introduction Overview of Cryptography  Instructor: Kelly Handerhan CISSP, CISM, CCSP, PMP, CRISC, etc.</vt:lpstr>
      <vt:lpstr>Welcome and Introduction</vt:lpstr>
      <vt:lpstr>Presentation:  An Overview of Cryptography</vt:lpstr>
      <vt:lpstr>Module 3 Security Engineering and Architecure Part 1:  Cryptography  </vt:lpstr>
      <vt:lpstr>Cryptography Through History</vt:lpstr>
      <vt:lpstr>Cryptography in History</vt:lpstr>
      <vt:lpstr>Caesar Cipher</vt:lpstr>
      <vt:lpstr>Scytale</vt:lpstr>
      <vt:lpstr>Vignere </vt:lpstr>
      <vt:lpstr>Cryptography in Warfare</vt:lpstr>
      <vt:lpstr>Vernam Cipher</vt:lpstr>
      <vt:lpstr>Cryptography Basics</vt:lpstr>
      <vt:lpstr>Security Services provided by Cryptography</vt:lpstr>
      <vt:lpstr>Definitions and Concepts</vt:lpstr>
      <vt:lpstr>Initialization Vector </vt:lpstr>
      <vt:lpstr>Algorithm</vt:lpstr>
      <vt:lpstr>Elements of Cryptography</vt:lpstr>
      <vt:lpstr>Definitions and Concepts</vt:lpstr>
      <vt:lpstr>Symmetric Cryptography</vt:lpstr>
      <vt:lpstr>Cryptography</vt:lpstr>
      <vt:lpstr>Cryptography Overview</vt:lpstr>
      <vt:lpstr>Symmetric Cryptography:  Stream vs. Block</vt:lpstr>
      <vt:lpstr>Stream Ciphers XOR</vt:lpstr>
      <vt:lpstr>Block Ciphers</vt:lpstr>
      <vt:lpstr>Common Symmetric Algorithms</vt:lpstr>
      <vt:lpstr>Asymmetric Cryptography </vt:lpstr>
      <vt:lpstr>Asymmetric Cryptography</vt:lpstr>
      <vt:lpstr>Privacy through Asymmetric Cryptography</vt:lpstr>
      <vt:lpstr>Authenticity through Asymmetric Cryptography</vt:lpstr>
      <vt:lpstr>Hashing (Checksums/Message Digests)</vt:lpstr>
      <vt:lpstr>Non-Repudiation Through Digital Signatures</vt:lpstr>
      <vt:lpstr>Asymmetric P.A.I.N</vt:lpstr>
      <vt:lpstr>Common Asymmetric Algorithms</vt:lpstr>
      <vt:lpstr>The Buddy System for Asymmetric Algorithms</vt:lpstr>
      <vt:lpstr>RSA</vt:lpstr>
      <vt:lpstr>Diffie-Hellman</vt:lpstr>
      <vt:lpstr>Diffie Hellman Key Agreement</vt:lpstr>
      <vt:lpstr>ECC (Elliptical Curve Cryptography)</vt:lpstr>
      <vt:lpstr>Summary of Symmetric vs. Asymmetric</vt:lpstr>
      <vt:lpstr>PowerPoint Presentation</vt:lpstr>
      <vt:lpstr>Hybrid Cryptography </vt:lpstr>
      <vt:lpstr>Hybrid Cryptography</vt:lpstr>
      <vt:lpstr>SSL/TLS Hybrid Cryptography</vt:lpstr>
      <vt:lpstr>SSL/TLS Hybrid Cryptography</vt:lpstr>
      <vt:lpstr>Public Key Infrastructure</vt:lpstr>
      <vt:lpstr>Sounds Good, but….</vt:lpstr>
      <vt:lpstr>How Do we Prove our Identity?</vt:lpstr>
      <vt:lpstr>Certificates</vt:lpstr>
      <vt:lpstr>PKI (Public Key Infrastructure)</vt:lpstr>
      <vt:lpstr>Certificate Contents</vt:lpstr>
      <vt:lpstr>Certificate Revocation</vt:lpstr>
      <vt:lpstr>Trusted Certificate Authorities</vt:lpstr>
      <vt:lpstr>OCSP (Online Certificate Status Protocol)</vt:lpstr>
      <vt:lpstr>MACs (Message Authentication Codes)</vt:lpstr>
      <vt:lpstr>Integrity</vt:lpstr>
      <vt:lpstr>Quick Integrity Review</vt:lpstr>
      <vt:lpstr>MAC (Message Authentication Code)</vt:lpstr>
      <vt:lpstr>Review: Module 3 Security Engineering and Architecure Part 1:  Cryptography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Kelly Handerhan</dc:creator>
  <cp:lastModifiedBy>Kelly Handerhan</cp:lastModifiedBy>
  <cp:revision>5</cp:revision>
  <cp:lastPrinted>2019-11-13T17:05:30Z</cp:lastPrinted>
  <dcterms:created xsi:type="dcterms:W3CDTF">2019-11-13T13:23:33Z</dcterms:created>
  <dcterms:modified xsi:type="dcterms:W3CDTF">2019-11-13T17:10:55Z</dcterms:modified>
</cp:coreProperties>
</file>